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0"/>
  </p:notesMasterIdLst>
  <p:handoutMasterIdLst>
    <p:handoutMasterId r:id="rId11"/>
  </p:handoutMasterIdLst>
  <p:sldIdLst>
    <p:sldId id="257" r:id="rId2"/>
    <p:sldId id="258" r:id="rId3"/>
    <p:sldId id="259" r:id="rId4"/>
    <p:sldId id="261" r:id="rId5"/>
    <p:sldId id="260" r:id="rId6"/>
    <p:sldId id="262" r:id="rId7"/>
    <p:sldId id="263" r:id="rId8"/>
    <p:sldId id="264"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autoAdjust="0"/>
  </p:normalViewPr>
  <p:slideViewPr>
    <p:cSldViewPr snapToGrid="0">
      <p:cViewPr varScale="1">
        <p:scale>
          <a:sx n="84" d="100"/>
          <a:sy n="84" d="100"/>
        </p:scale>
        <p:origin x="658" y="8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8" d="100"/>
          <a:sy n="68" d="100"/>
        </p:scale>
        <p:origin x="2035"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Лист1!$B$1</c:f>
              <c:strCache>
                <c:ptCount val="1"/>
                <c:pt idx="0">
                  <c:v>Столбец1</c:v>
                </c:pt>
              </c:strCache>
            </c:strRef>
          </c:tx>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F341-4388-8238-F4C4F690E54C}"/>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F341-4388-8238-F4C4F690E54C}"/>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F341-4388-8238-F4C4F690E54C}"/>
              </c:ext>
            </c:extLst>
          </c:dPt>
          <c:cat>
            <c:strRef>
              <c:f>Лист1!$A$2:$A$4</c:f>
              <c:strCache>
                <c:ptCount val="3"/>
                <c:pt idx="0">
                  <c:v>Налог на доходы физических лиц 191 тыс.руб.</c:v>
                </c:pt>
                <c:pt idx="1">
                  <c:v>Дотации на выравнивание бюджетной обеспеченности          53 161 тыс.руб.</c:v>
                </c:pt>
                <c:pt idx="2">
                  <c:v>Субвенции местным бюджетам на выполнение передаваемых полномочий субъектов Российской Федерации 1 208,9 тыс.руб
</c:v>
                </c:pt>
              </c:strCache>
            </c:strRef>
          </c:cat>
          <c:val>
            <c:numRef>
              <c:f>Лист1!$B$2:$B$4</c:f>
              <c:numCache>
                <c:formatCode>General</c:formatCode>
                <c:ptCount val="3"/>
                <c:pt idx="0">
                  <c:v>191</c:v>
                </c:pt>
                <c:pt idx="1">
                  <c:v>53162</c:v>
                </c:pt>
                <c:pt idx="2">
                  <c:v>1208.9000000000001</c:v>
                </c:pt>
              </c:numCache>
            </c:numRef>
          </c:val>
          <c:extLst xmlns:c16r2="http://schemas.microsoft.com/office/drawing/2015/06/chart">
            <c:ext xmlns:c16="http://schemas.microsoft.com/office/drawing/2014/chart" uri="{C3380CC4-5D6E-409C-BE32-E72D297353CC}">
              <c16:uniqueId val="{00000006-F341-4388-8238-F4C4F690E54C}"/>
            </c:ext>
          </c:extLst>
        </c:ser>
        <c:dLbls>
          <c:showLegendKey val="0"/>
          <c:showVal val="0"/>
          <c:showCatName val="0"/>
          <c:showSerName val="0"/>
          <c:showPercent val="0"/>
          <c:showBubbleSize val="0"/>
          <c:showLeaderLines val="1"/>
        </c:dLbls>
      </c:pie3DChart>
      <c:spPr>
        <a:noFill/>
        <a:ln>
          <a:noFill/>
        </a:ln>
        <a:effectLst/>
      </c:spPr>
    </c:plotArea>
    <c:legend>
      <c:legendPos val="r"/>
      <c:layout/>
      <c:overlay val="0"/>
      <c:spPr>
        <a:noFill/>
        <a:ln>
          <a:noFill/>
        </a:ln>
        <a:effectLst/>
      </c:spPr>
      <c:txPr>
        <a:bodyPr rot="0" spcFirstLastPara="1" vertOverflow="ellipsis" vert="horz" wrap="square" anchor="ctr" anchorCtr="0"/>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Лист1!$B$1</c:f>
              <c:strCache>
                <c:ptCount val="1"/>
                <c:pt idx="0">
                  <c:v>Столбец1</c:v>
                </c:pt>
              </c:strCache>
            </c:strRef>
          </c:tx>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B263-493A-BAB9-9C040D73627A}"/>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B263-493A-BAB9-9C040D73627A}"/>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B263-493A-BAB9-9C040D73627A}"/>
              </c:ext>
            </c:extLst>
          </c:dPt>
          <c:cat>
            <c:strRef>
              <c:f>Лист1!$A$2:$A$4</c:f>
              <c:strCache>
                <c:ptCount val="3"/>
                <c:pt idx="0">
                  <c:v>Расходы на реализацию непрограммных направлений деятельности 21 692 тыс.руб.
</c:v>
                </c:pt>
                <c:pt idx="1">
                  <c:v>Расходы на реализацию муниципальных программ 31 661 тыс.руб.
</c:v>
                </c:pt>
                <c:pt idx="2">
                  <c:v>Расходы на реализацию отдельных государственных полномочий Санкт-Петербурга 1 208,9 тыс.руб
</c:v>
                </c:pt>
              </c:strCache>
            </c:strRef>
          </c:cat>
          <c:val>
            <c:numRef>
              <c:f>Лист1!$B$2:$B$4</c:f>
              <c:numCache>
                <c:formatCode>General</c:formatCode>
                <c:ptCount val="3"/>
                <c:pt idx="0">
                  <c:v>21692</c:v>
                </c:pt>
                <c:pt idx="1">
                  <c:v>31661</c:v>
                </c:pt>
                <c:pt idx="2">
                  <c:v>1208.9000000000001</c:v>
                </c:pt>
              </c:numCache>
            </c:numRef>
          </c:val>
          <c:extLst xmlns:c16r2="http://schemas.microsoft.com/office/drawing/2015/06/chart">
            <c:ext xmlns:c16="http://schemas.microsoft.com/office/drawing/2014/chart" uri="{C3380CC4-5D6E-409C-BE32-E72D297353CC}">
              <c16:uniqueId val="{00000006-B263-493A-BAB9-9C040D73627A}"/>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5.1110187313542332E-2"/>
          <c:y val="0.73667345572202358"/>
          <c:w val="0.89156832298136635"/>
          <c:h val="0.2433569726039490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018159-12DC-495E-B30E-5A1745676C0A}"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ru-RU"/>
        </a:p>
      </dgm:t>
    </dgm:pt>
    <dgm:pt modelId="{A46587D3-F38B-4DF2-8B65-A3C47D3EFB31}" type="pres">
      <dgm:prSet presAssocID="{BD018159-12DC-495E-B30E-5A1745676C0A}" presName="cycle" presStyleCnt="0">
        <dgm:presLayoutVars>
          <dgm:dir/>
          <dgm:resizeHandles val="exact"/>
        </dgm:presLayoutVars>
      </dgm:prSet>
      <dgm:spPr/>
      <dgm:t>
        <a:bodyPr/>
        <a:lstStyle/>
        <a:p>
          <a:endParaRPr lang="ru-RU"/>
        </a:p>
      </dgm:t>
    </dgm:pt>
  </dgm:ptLst>
  <dgm:cxnLst>
    <dgm:cxn modelId="{0F1741A4-2036-4920-AE99-48900A614A8D}" type="presOf" srcId="{BD018159-12DC-495E-B30E-5A1745676C0A}" destId="{A46587D3-F38B-4DF2-8B65-A3C47D3EFB31}" srcOrd="0" destOrd="0" presId="urn:microsoft.com/office/officeart/2005/8/layout/cycle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E4B41E-7464-4048-B68C-292CB84023B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ru-RU"/>
        </a:p>
      </dgm:t>
    </dgm:pt>
    <dgm:pt modelId="{2EB8434B-2E6F-42CC-BBB6-8C21352579BC}">
      <dgm:prSet phldrT="[Текст]" custT="1"/>
      <dgm:spPr/>
      <dgm:t>
        <a:bodyPr/>
        <a:lstStyle/>
        <a:p>
          <a:r>
            <a:rPr lang="ru-RU" sz="1400" dirty="0">
              <a:solidFill>
                <a:schemeClr val="tx1"/>
              </a:solidFill>
              <a:latin typeface="Arial" panose="020B0604020202020204" pitchFamily="34" charset="0"/>
              <a:cs typeface="Arial" panose="020B0604020202020204" pitchFamily="34" charset="0"/>
            </a:rPr>
            <a:t>Сбалансированный бюджет</a:t>
          </a:r>
        </a:p>
        <a:p>
          <a:r>
            <a:rPr lang="ru-RU" sz="1400" dirty="0">
              <a:solidFill>
                <a:schemeClr val="tx1"/>
              </a:solidFill>
              <a:latin typeface="Arial" panose="020B0604020202020204" pitchFamily="34" charset="0"/>
              <a:cs typeface="Arial" panose="020B0604020202020204" pitchFamily="34" charset="0"/>
            </a:rPr>
            <a:t> </a:t>
          </a:r>
          <a:r>
            <a:rPr lang="ru-RU" sz="1400" dirty="0">
              <a:latin typeface="Arial" panose="020B0604020202020204" pitchFamily="34" charset="0"/>
              <a:cs typeface="Arial" panose="020B0604020202020204" pitchFamily="34" charset="0"/>
            </a:rPr>
            <a:t>расходы равны его доходам, оптимальное состояние</a:t>
          </a:r>
        </a:p>
      </dgm:t>
    </dgm:pt>
    <dgm:pt modelId="{95352224-1D76-4C30-AC5B-EDDD47E31CBF}" type="parTrans" cxnId="{7D967C43-FD2C-4B3F-9057-50BC280AEA4E}">
      <dgm:prSet/>
      <dgm:spPr/>
      <dgm:t>
        <a:bodyPr/>
        <a:lstStyle/>
        <a:p>
          <a:endParaRPr lang="ru-RU"/>
        </a:p>
      </dgm:t>
    </dgm:pt>
    <dgm:pt modelId="{307300CA-95C3-4177-8629-DA7E55BF8D0C}" type="sibTrans" cxnId="{7D967C43-FD2C-4B3F-9057-50BC280AEA4E}">
      <dgm:prSet/>
      <dgm:spPr/>
      <dgm:t>
        <a:bodyPr/>
        <a:lstStyle/>
        <a:p>
          <a:endParaRPr lang="ru-RU"/>
        </a:p>
      </dgm:t>
    </dgm:pt>
    <dgm:pt modelId="{8ADD6B71-9CA8-4415-8024-CD5A2E06374C}">
      <dgm:prSet phldrT="[Текст]" custT="1"/>
      <dgm:spPr/>
      <dgm:t>
        <a:bodyPr/>
        <a:lstStyle/>
        <a:p>
          <a:endParaRPr lang="ru-RU" sz="1400" dirty="0">
            <a:solidFill>
              <a:schemeClr val="tx1"/>
            </a:solidFill>
            <a:latin typeface="Arial" panose="020B0604020202020204" pitchFamily="34" charset="0"/>
            <a:cs typeface="Arial" panose="020B0604020202020204" pitchFamily="34" charset="0"/>
          </a:endParaRPr>
        </a:p>
        <a:p>
          <a:r>
            <a:rPr lang="ru-RU" sz="1400" dirty="0">
              <a:solidFill>
                <a:schemeClr val="tx1"/>
              </a:solidFill>
              <a:latin typeface="Arial" panose="020B0604020202020204" pitchFamily="34" charset="0"/>
              <a:cs typeface="Arial" panose="020B0604020202020204" pitchFamily="34" charset="0"/>
            </a:rPr>
            <a:t>Бюджетный дефицит</a:t>
          </a:r>
        </a:p>
        <a:p>
          <a:r>
            <a:rPr lang="ru-RU" sz="1400" b="0" dirty="0"/>
            <a:t>превышение расходов бюджета над его доходами</a:t>
          </a:r>
          <a:br>
            <a:rPr lang="ru-RU" sz="1400" b="0" dirty="0"/>
          </a:br>
          <a:endParaRPr lang="ru-RU" sz="1400" dirty="0">
            <a:solidFill>
              <a:schemeClr val="bg1"/>
            </a:solidFill>
            <a:latin typeface="Arial" panose="020B0604020202020204" pitchFamily="34" charset="0"/>
            <a:cs typeface="Arial" panose="020B0604020202020204" pitchFamily="34" charset="0"/>
          </a:endParaRPr>
        </a:p>
      </dgm:t>
    </dgm:pt>
    <dgm:pt modelId="{9E5E4936-B6EA-4CE7-B0C6-F6D549D6B9FA}" type="parTrans" cxnId="{D6F60253-0D38-4BEA-96A8-F56CDC85AA1F}">
      <dgm:prSet/>
      <dgm:spPr/>
      <dgm:t>
        <a:bodyPr/>
        <a:lstStyle/>
        <a:p>
          <a:endParaRPr lang="ru-RU"/>
        </a:p>
      </dgm:t>
    </dgm:pt>
    <dgm:pt modelId="{3FE88C32-E950-488B-A410-451A61194398}" type="sibTrans" cxnId="{D6F60253-0D38-4BEA-96A8-F56CDC85AA1F}">
      <dgm:prSet/>
      <dgm:spPr/>
      <dgm:t>
        <a:bodyPr/>
        <a:lstStyle/>
        <a:p>
          <a:endParaRPr lang="ru-RU"/>
        </a:p>
      </dgm:t>
    </dgm:pt>
    <dgm:pt modelId="{13B15285-E7F6-4915-A62E-E10F62AE1E0D}">
      <dgm:prSet phldrT="[Текст]" custT="1"/>
      <dgm:spPr/>
      <dgm:t>
        <a:bodyPr/>
        <a:lstStyle/>
        <a:p>
          <a:endParaRPr lang="ru-RU" sz="1400" dirty="0">
            <a:solidFill>
              <a:schemeClr val="tx1"/>
            </a:solidFill>
            <a:latin typeface="Arial" panose="020B0604020202020204" pitchFamily="34" charset="0"/>
            <a:cs typeface="Arial" panose="020B0604020202020204" pitchFamily="34" charset="0"/>
          </a:endParaRPr>
        </a:p>
        <a:p>
          <a:r>
            <a:rPr lang="ru-RU" sz="1400" dirty="0">
              <a:solidFill>
                <a:schemeClr val="tx1"/>
              </a:solidFill>
              <a:latin typeface="Arial" panose="020B0604020202020204" pitchFamily="34" charset="0"/>
              <a:cs typeface="Arial" panose="020B0604020202020204" pitchFamily="34" charset="0"/>
            </a:rPr>
            <a:t>Профицит бюджета</a:t>
          </a:r>
        </a:p>
        <a:p>
          <a:r>
            <a:rPr lang="ru-RU" sz="1400" b="0" dirty="0"/>
            <a:t>превышение доходов бюджета над его расходами</a:t>
          </a:r>
          <a:br>
            <a:rPr lang="ru-RU" sz="1400" b="0" dirty="0"/>
          </a:br>
          <a:endParaRPr lang="ru-RU" sz="1400" dirty="0">
            <a:solidFill>
              <a:schemeClr val="bg1"/>
            </a:solidFill>
            <a:latin typeface="Arial" panose="020B0604020202020204" pitchFamily="34" charset="0"/>
            <a:cs typeface="Arial" panose="020B0604020202020204" pitchFamily="34" charset="0"/>
          </a:endParaRPr>
        </a:p>
      </dgm:t>
    </dgm:pt>
    <dgm:pt modelId="{C28B5343-7A88-4777-B661-69BEB58FFF6B}" type="parTrans" cxnId="{7CB1C7CB-79C9-4D8D-8FFC-A66BB64C630B}">
      <dgm:prSet/>
      <dgm:spPr/>
      <dgm:t>
        <a:bodyPr/>
        <a:lstStyle/>
        <a:p>
          <a:endParaRPr lang="ru-RU"/>
        </a:p>
      </dgm:t>
    </dgm:pt>
    <dgm:pt modelId="{BF9E1F3F-9658-41F7-BF04-0275603E4B3C}" type="sibTrans" cxnId="{7CB1C7CB-79C9-4D8D-8FFC-A66BB64C630B}">
      <dgm:prSet/>
      <dgm:spPr/>
      <dgm:t>
        <a:bodyPr/>
        <a:lstStyle/>
        <a:p>
          <a:endParaRPr lang="ru-RU"/>
        </a:p>
      </dgm:t>
    </dgm:pt>
    <dgm:pt modelId="{8F47E112-602F-4E41-A749-B63A84821772}" type="pres">
      <dgm:prSet presAssocID="{54E4B41E-7464-4048-B68C-292CB84023B7}" presName="diagram" presStyleCnt="0">
        <dgm:presLayoutVars>
          <dgm:dir/>
          <dgm:resizeHandles val="exact"/>
        </dgm:presLayoutVars>
      </dgm:prSet>
      <dgm:spPr/>
      <dgm:t>
        <a:bodyPr/>
        <a:lstStyle/>
        <a:p>
          <a:endParaRPr lang="ru-RU"/>
        </a:p>
      </dgm:t>
    </dgm:pt>
    <dgm:pt modelId="{C49DA612-AD52-415F-B2F2-DE2877391E4D}" type="pres">
      <dgm:prSet presAssocID="{2EB8434B-2E6F-42CC-BBB6-8C21352579BC}" presName="node" presStyleLbl="node1" presStyleIdx="0" presStyleCnt="3" custLinFactNeighborX="-371">
        <dgm:presLayoutVars>
          <dgm:bulletEnabled val="1"/>
        </dgm:presLayoutVars>
      </dgm:prSet>
      <dgm:spPr/>
      <dgm:t>
        <a:bodyPr/>
        <a:lstStyle/>
        <a:p>
          <a:endParaRPr lang="ru-RU"/>
        </a:p>
      </dgm:t>
    </dgm:pt>
    <dgm:pt modelId="{95D9E76E-5A0B-4341-BA78-286E91CD6A72}" type="pres">
      <dgm:prSet presAssocID="{307300CA-95C3-4177-8629-DA7E55BF8D0C}" presName="sibTrans" presStyleCnt="0"/>
      <dgm:spPr/>
    </dgm:pt>
    <dgm:pt modelId="{B9DE1000-077A-4C83-AD86-F473FD7E29D4}" type="pres">
      <dgm:prSet presAssocID="{8ADD6B71-9CA8-4415-8024-CD5A2E06374C}" presName="node" presStyleLbl="node1" presStyleIdx="1" presStyleCnt="3" custLinFactNeighborX="-371" custLinFactNeighborY="-25">
        <dgm:presLayoutVars>
          <dgm:bulletEnabled val="1"/>
        </dgm:presLayoutVars>
      </dgm:prSet>
      <dgm:spPr/>
      <dgm:t>
        <a:bodyPr/>
        <a:lstStyle/>
        <a:p>
          <a:endParaRPr lang="ru-RU"/>
        </a:p>
      </dgm:t>
    </dgm:pt>
    <dgm:pt modelId="{9E8198BA-692F-46FC-9074-965E379E9CFC}" type="pres">
      <dgm:prSet presAssocID="{3FE88C32-E950-488B-A410-451A61194398}" presName="sibTrans" presStyleCnt="0"/>
      <dgm:spPr/>
    </dgm:pt>
    <dgm:pt modelId="{F4E13B6A-6FB6-4A6A-999C-55157F44A2A1}" type="pres">
      <dgm:prSet presAssocID="{13B15285-E7F6-4915-A62E-E10F62AE1E0D}" presName="node" presStyleLbl="node1" presStyleIdx="2" presStyleCnt="3">
        <dgm:presLayoutVars>
          <dgm:bulletEnabled val="1"/>
        </dgm:presLayoutVars>
      </dgm:prSet>
      <dgm:spPr/>
      <dgm:t>
        <a:bodyPr/>
        <a:lstStyle/>
        <a:p>
          <a:endParaRPr lang="ru-RU"/>
        </a:p>
      </dgm:t>
    </dgm:pt>
  </dgm:ptLst>
  <dgm:cxnLst>
    <dgm:cxn modelId="{97AD3E04-D6CB-4BBE-9E98-A403EA363B00}" type="presOf" srcId="{13B15285-E7F6-4915-A62E-E10F62AE1E0D}" destId="{F4E13B6A-6FB6-4A6A-999C-55157F44A2A1}" srcOrd="0" destOrd="0" presId="urn:microsoft.com/office/officeart/2005/8/layout/default"/>
    <dgm:cxn modelId="{7CB1C7CB-79C9-4D8D-8FFC-A66BB64C630B}" srcId="{54E4B41E-7464-4048-B68C-292CB84023B7}" destId="{13B15285-E7F6-4915-A62E-E10F62AE1E0D}" srcOrd="2" destOrd="0" parTransId="{C28B5343-7A88-4777-B661-69BEB58FFF6B}" sibTransId="{BF9E1F3F-9658-41F7-BF04-0275603E4B3C}"/>
    <dgm:cxn modelId="{EC01ADA2-6CC5-47F4-BFC1-0340B649AC78}" type="presOf" srcId="{2EB8434B-2E6F-42CC-BBB6-8C21352579BC}" destId="{C49DA612-AD52-415F-B2F2-DE2877391E4D}" srcOrd="0" destOrd="0" presId="urn:microsoft.com/office/officeart/2005/8/layout/default"/>
    <dgm:cxn modelId="{7D967C43-FD2C-4B3F-9057-50BC280AEA4E}" srcId="{54E4B41E-7464-4048-B68C-292CB84023B7}" destId="{2EB8434B-2E6F-42CC-BBB6-8C21352579BC}" srcOrd="0" destOrd="0" parTransId="{95352224-1D76-4C30-AC5B-EDDD47E31CBF}" sibTransId="{307300CA-95C3-4177-8629-DA7E55BF8D0C}"/>
    <dgm:cxn modelId="{4D3962D2-073C-4986-90D0-F50A93274407}" type="presOf" srcId="{8ADD6B71-9CA8-4415-8024-CD5A2E06374C}" destId="{B9DE1000-077A-4C83-AD86-F473FD7E29D4}" srcOrd="0" destOrd="0" presId="urn:microsoft.com/office/officeart/2005/8/layout/default"/>
    <dgm:cxn modelId="{343541D9-D907-4D22-9500-EDFCF96F530B}" type="presOf" srcId="{54E4B41E-7464-4048-B68C-292CB84023B7}" destId="{8F47E112-602F-4E41-A749-B63A84821772}" srcOrd="0" destOrd="0" presId="urn:microsoft.com/office/officeart/2005/8/layout/default"/>
    <dgm:cxn modelId="{D6F60253-0D38-4BEA-96A8-F56CDC85AA1F}" srcId="{54E4B41E-7464-4048-B68C-292CB84023B7}" destId="{8ADD6B71-9CA8-4415-8024-CD5A2E06374C}" srcOrd="1" destOrd="0" parTransId="{9E5E4936-B6EA-4CE7-B0C6-F6D549D6B9FA}" sibTransId="{3FE88C32-E950-488B-A410-451A61194398}"/>
    <dgm:cxn modelId="{27B83851-62B3-4C9A-B0B9-F96975E027E1}" type="presParOf" srcId="{8F47E112-602F-4E41-A749-B63A84821772}" destId="{C49DA612-AD52-415F-B2F2-DE2877391E4D}" srcOrd="0" destOrd="0" presId="urn:microsoft.com/office/officeart/2005/8/layout/default"/>
    <dgm:cxn modelId="{DE43656F-BE7A-444B-959C-2AF9CA446740}" type="presParOf" srcId="{8F47E112-602F-4E41-A749-B63A84821772}" destId="{95D9E76E-5A0B-4341-BA78-286E91CD6A72}" srcOrd="1" destOrd="0" presId="urn:microsoft.com/office/officeart/2005/8/layout/default"/>
    <dgm:cxn modelId="{F05D9535-BF05-4EE4-8B45-95270D358BCA}" type="presParOf" srcId="{8F47E112-602F-4E41-A749-B63A84821772}" destId="{B9DE1000-077A-4C83-AD86-F473FD7E29D4}" srcOrd="2" destOrd="0" presId="urn:microsoft.com/office/officeart/2005/8/layout/default"/>
    <dgm:cxn modelId="{8B3A47FD-F83C-43F2-B20A-974FC2DE7FD4}" type="presParOf" srcId="{8F47E112-602F-4E41-A749-B63A84821772}" destId="{9E8198BA-692F-46FC-9074-965E379E9CFC}" srcOrd="3" destOrd="0" presId="urn:microsoft.com/office/officeart/2005/8/layout/default"/>
    <dgm:cxn modelId="{8B5E5055-2FA3-46D9-A872-A4DF4395AB64}" type="presParOf" srcId="{8F47E112-602F-4E41-A749-B63A84821772}" destId="{F4E13B6A-6FB6-4A6A-999C-55157F44A2A1}" srcOrd="4" destOrd="0" presId="urn:microsoft.com/office/officeart/2005/8/layout/default"/>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9BEDE5-6E7A-432B-87C4-27B4CE80F479}" type="doc">
      <dgm:prSet loTypeId="urn:microsoft.com/office/officeart/2005/8/layout/cycle2" loCatId="cycle" qsTypeId="urn:microsoft.com/office/officeart/2005/8/quickstyle/simple1" qsCatId="simple" csTypeId="urn:microsoft.com/office/officeart/2005/8/colors/colorful1" csCatId="colorful" phldr="1"/>
      <dgm:spPr/>
      <dgm:t>
        <a:bodyPr/>
        <a:lstStyle/>
        <a:p>
          <a:endParaRPr lang="ru-RU"/>
        </a:p>
      </dgm:t>
    </dgm:pt>
    <dgm:pt modelId="{ABE993BC-9C43-460E-807D-E48C6E62CCC9}">
      <dgm:prSet phldrT="[Текст]" custT="1"/>
      <dgm:spPr/>
      <dgm:t>
        <a:bodyPr/>
        <a:lstStyle/>
        <a:p>
          <a:r>
            <a:rPr lang="ru-RU" sz="1400" dirty="0">
              <a:solidFill>
                <a:schemeClr val="tx1"/>
              </a:solidFill>
              <a:latin typeface="Arial" panose="020B0604020202020204" pitchFamily="34" charset="0"/>
              <a:cs typeface="Arial" panose="020B0604020202020204" pitchFamily="34" charset="0"/>
            </a:rPr>
            <a:t>Составление проекта бюджета </a:t>
          </a:r>
        </a:p>
        <a:p>
          <a:r>
            <a:rPr lang="ru-RU" sz="1400" baseline="0" dirty="0">
              <a:solidFill>
                <a:schemeClr val="bg1"/>
              </a:solidFill>
              <a:latin typeface="Arial" panose="020B0604020202020204" pitchFamily="34" charset="0"/>
              <a:cs typeface="Arial" panose="020B0604020202020204" pitchFamily="34" charset="0"/>
            </a:rPr>
            <a:t>(финансовый орган - МА МО пос. Солнечное)</a:t>
          </a:r>
          <a:endParaRPr lang="ru-RU" sz="1400" baseline="0" dirty="0">
            <a:solidFill>
              <a:schemeClr val="bg1"/>
            </a:solidFill>
          </a:endParaRPr>
        </a:p>
      </dgm:t>
    </dgm:pt>
    <dgm:pt modelId="{3892866A-F578-4F03-AFCF-16C9FA971908}" type="parTrans" cxnId="{180628B3-3155-49B7-BC14-89CA4DF68A51}">
      <dgm:prSet/>
      <dgm:spPr/>
      <dgm:t>
        <a:bodyPr/>
        <a:lstStyle/>
        <a:p>
          <a:endParaRPr lang="ru-RU"/>
        </a:p>
      </dgm:t>
    </dgm:pt>
    <dgm:pt modelId="{3A620D49-D7AE-4AD2-A0AF-9B02B1802AB5}" type="sibTrans" cxnId="{180628B3-3155-49B7-BC14-89CA4DF68A51}">
      <dgm:prSet/>
      <dgm:spPr/>
      <dgm:t>
        <a:bodyPr/>
        <a:lstStyle/>
        <a:p>
          <a:endParaRPr lang="ru-RU"/>
        </a:p>
      </dgm:t>
    </dgm:pt>
    <dgm:pt modelId="{2E21828E-4629-46CA-8ED2-34D2D3C2B9CB}">
      <dgm:prSet phldrT="[Текст]" custT="1"/>
      <dgm:spPr/>
      <dgm:t>
        <a:bodyPr/>
        <a:lstStyle/>
        <a:p>
          <a:r>
            <a:rPr lang="ru-RU" sz="1200" dirty="0">
              <a:solidFill>
                <a:schemeClr val="tx1"/>
              </a:solidFill>
              <a:latin typeface="Arial" panose="020B0604020202020204" pitchFamily="34" charset="0"/>
              <a:cs typeface="Arial" panose="020B0604020202020204" pitchFamily="34" charset="0"/>
            </a:rPr>
            <a:t>Рассмотрение и утверждение</a:t>
          </a:r>
        </a:p>
        <a:p>
          <a:r>
            <a:rPr lang="ru-RU" sz="1200" dirty="0">
              <a:solidFill>
                <a:schemeClr val="bg1"/>
              </a:solidFill>
              <a:latin typeface="Arial" panose="020B0604020202020204" pitchFamily="34" charset="0"/>
              <a:cs typeface="Arial" panose="020B0604020202020204" pitchFamily="34" charset="0"/>
            </a:rPr>
            <a:t>(представительный органа муниципального      образования - МС МО пос. Солнечное)</a:t>
          </a:r>
        </a:p>
      </dgm:t>
    </dgm:pt>
    <dgm:pt modelId="{94F76C21-20E1-430E-8E38-9B1F36D20D1E}" type="parTrans" cxnId="{2043C319-E758-4E7F-B96C-0FBA1C123542}">
      <dgm:prSet/>
      <dgm:spPr/>
      <dgm:t>
        <a:bodyPr/>
        <a:lstStyle/>
        <a:p>
          <a:endParaRPr lang="ru-RU"/>
        </a:p>
      </dgm:t>
    </dgm:pt>
    <dgm:pt modelId="{5CE89E3B-58F9-4606-8CD4-80F3BC12450C}" type="sibTrans" cxnId="{2043C319-E758-4E7F-B96C-0FBA1C123542}">
      <dgm:prSet/>
      <dgm:spPr/>
      <dgm:t>
        <a:bodyPr/>
        <a:lstStyle/>
        <a:p>
          <a:endParaRPr lang="ru-RU"/>
        </a:p>
      </dgm:t>
    </dgm:pt>
    <dgm:pt modelId="{4E1551EC-22BE-4D48-A917-869A3E8D848F}">
      <dgm:prSet phldrT="[Текст]" custT="1"/>
      <dgm:spPr/>
      <dgm:t>
        <a:bodyPr/>
        <a:lstStyle/>
        <a:p>
          <a:r>
            <a:rPr lang="ru-RU" sz="1200" dirty="0">
              <a:solidFill>
                <a:schemeClr val="tx1"/>
              </a:solidFill>
              <a:latin typeface="Arial" panose="020B0604020202020204" pitchFamily="34" charset="0"/>
              <a:cs typeface="Arial" panose="020B0604020202020204" pitchFamily="34" charset="0"/>
            </a:rPr>
            <a:t>Исполнение бюджета</a:t>
          </a:r>
        </a:p>
        <a:p>
          <a:r>
            <a:rPr lang="ru-RU" sz="1200" dirty="0">
              <a:solidFill>
                <a:schemeClr val="bg1"/>
              </a:solidFill>
              <a:latin typeface="Arial" panose="020B0604020202020204" pitchFamily="34" charset="0"/>
              <a:cs typeface="Arial" panose="020B0604020202020204" pitchFamily="34" charset="0"/>
            </a:rPr>
            <a:t>(реализация запланированных муниципальных программ - МА МО пос. Солнечное)</a:t>
          </a:r>
        </a:p>
      </dgm:t>
    </dgm:pt>
    <dgm:pt modelId="{2B1C43E9-7219-48DE-9F00-79295144B992}" type="parTrans" cxnId="{93337D41-A20B-4886-95A1-9B9D2273E344}">
      <dgm:prSet/>
      <dgm:spPr/>
      <dgm:t>
        <a:bodyPr/>
        <a:lstStyle/>
        <a:p>
          <a:endParaRPr lang="ru-RU"/>
        </a:p>
      </dgm:t>
    </dgm:pt>
    <dgm:pt modelId="{C39A3762-1400-4B69-8ABE-3FA54B99866E}" type="sibTrans" cxnId="{93337D41-A20B-4886-95A1-9B9D2273E344}">
      <dgm:prSet/>
      <dgm:spPr/>
      <dgm:t>
        <a:bodyPr/>
        <a:lstStyle/>
        <a:p>
          <a:endParaRPr lang="ru-RU"/>
        </a:p>
      </dgm:t>
    </dgm:pt>
    <dgm:pt modelId="{4B3FA950-1A6B-4719-9C86-1EA707675F45}">
      <dgm:prSet custT="1"/>
      <dgm:spPr/>
      <dgm:t>
        <a:bodyPr/>
        <a:lstStyle/>
        <a:p>
          <a:r>
            <a:rPr lang="ru-RU" sz="1200" dirty="0">
              <a:solidFill>
                <a:schemeClr val="tx1"/>
              </a:solidFill>
              <a:latin typeface="Arial" panose="020B0604020202020204" pitchFamily="34" charset="0"/>
              <a:cs typeface="Arial" panose="020B0604020202020204" pitchFamily="34" charset="0"/>
            </a:rPr>
            <a:t>Отчет об исполнении бюджета</a:t>
          </a:r>
        </a:p>
        <a:p>
          <a:r>
            <a:rPr lang="ru-RU" sz="1200" dirty="0">
              <a:solidFill>
                <a:schemeClr val="bg1"/>
              </a:solidFill>
              <a:latin typeface="Arial" panose="020B0604020202020204" pitchFamily="34" charset="0"/>
              <a:cs typeface="Arial" panose="020B0604020202020204" pitchFamily="34" charset="0"/>
            </a:rPr>
            <a:t>(финансовый орган - МА МО пос. Солнечное)</a:t>
          </a:r>
        </a:p>
      </dgm:t>
    </dgm:pt>
    <dgm:pt modelId="{6432441A-7A4E-4706-9B26-94BFBC6FEAD4}" type="parTrans" cxnId="{EE6558E5-2465-4D3C-B1BC-529A78AD2325}">
      <dgm:prSet/>
      <dgm:spPr/>
      <dgm:t>
        <a:bodyPr/>
        <a:lstStyle/>
        <a:p>
          <a:endParaRPr lang="ru-RU"/>
        </a:p>
      </dgm:t>
    </dgm:pt>
    <dgm:pt modelId="{F268D005-7AD4-484F-89F0-28A44CA714FB}" type="sibTrans" cxnId="{EE6558E5-2465-4D3C-B1BC-529A78AD2325}">
      <dgm:prSet/>
      <dgm:spPr/>
      <dgm:t>
        <a:bodyPr/>
        <a:lstStyle/>
        <a:p>
          <a:endParaRPr lang="ru-RU"/>
        </a:p>
      </dgm:t>
    </dgm:pt>
    <dgm:pt modelId="{175E32B0-38D5-4975-B4DB-77C8C3693CF6}">
      <dgm:prSet custT="1"/>
      <dgm:spPr/>
      <dgm:t>
        <a:bodyPr/>
        <a:lstStyle/>
        <a:p>
          <a:r>
            <a:rPr lang="ru-RU" sz="1200" dirty="0">
              <a:solidFill>
                <a:schemeClr val="tx1"/>
              </a:solidFill>
              <a:latin typeface="Arial" panose="020B0604020202020204" pitchFamily="34" charset="0"/>
              <a:cs typeface="Arial" panose="020B0604020202020204" pitchFamily="34" charset="0"/>
            </a:rPr>
            <a:t>Рассмотрение и утверждение отчета об исполнении бюджета </a:t>
          </a:r>
          <a:r>
            <a:rPr lang="ru-RU" sz="1200" dirty="0">
              <a:solidFill>
                <a:schemeClr val="bg1"/>
              </a:solidFill>
              <a:latin typeface="Arial" panose="020B0604020202020204" pitchFamily="34" charset="0"/>
              <a:cs typeface="Arial" panose="020B0604020202020204" pitchFamily="34" charset="0"/>
            </a:rPr>
            <a:t>(представительный органа муниципального  образования - МС МО пос. Солнечное)</a:t>
          </a:r>
          <a:endParaRPr lang="ru-RU" sz="1200" dirty="0">
            <a:solidFill>
              <a:schemeClr val="bg1"/>
            </a:solidFill>
          </a:endParaRPr>
        </a:p>
      </dgm:t>
    </dgm:pt>
    <dgm:pt modelId="{60C03C81-4EFA-429E-BA87-23F8876087A5}" type="parTrans" cxnId="{90576ACC-B525-4714-892A-A3B68D296916}">
      <dgm:prSet/>
      <dgm:spPr/>
      <dgm:t>
        <a:bodyPr/>
        <a:lstStyle/>
        <a:p>
          <a:endParaRPr lang="ru-RU"/>
        </a:p>
      </dgm:t>
    </dgm:pt>
    <dgm:pt modelId="{E5A025B2-22F6-450B-9958-3B17323C27BD}" type="sibTrans" cxnId="{90576ACC-B525-4714-892A-A3B68D296916}">
      <dgm:prSet/>
      <dgm:spPr/>
      <dgm:t>
        <a:bodyPr/>
        <a:lstStyle/>
        <a:p>
          <a:endParaRPr lang="ru-RU"/>
        </a:p>
      </dgm:t>
    </dgm:pt>
    <dgm:pt modelId="{CFB6288C-DE86-425E-9E6E-768F2FAB533B}" type="pres">
      <dgm:prSet presAssocID="{829BEDE5-6E7A-432B-87C4-27B4CE80F479}" presName="cycle" presStyleCnt="0">
        <dgm:presLayoutVars>
          <dgm:dir/>
          <dgm:resizeHandles val="exact"/>
        </dgm:presLayoutVars>
      </dgm:prSet>
      <dgm:spPr/>
      <dgm:t>
        <a:bodyPr/>
        <a:lstStyle/>
        <a:p>
          <a:endParaRPr lang="ru-RU"/>
        </a:p>
      </dgm:t>
    </dgm:pt>
    <dgm:pt modelId="{C77B3766-BE73-4A5F-A92E-3FF3B4C7E05A}" type="pres">
      <dgm:prSet presAssocID="{ABE993BC-9C43-460E-807D-E48C6E62CCC9}" presName="node" presStyleLbl="node1" presStyleIdx="0" presStyleCnt="5" custScaleX="119609" custScaleY="121251">
        <dgm:presLayoutVars>
          <dgm:bulletEnabled val="1"/>
        </dgm:presLayoutVars>
      </dgm:prSet>
      <dgm:spPr/>
      <dgm:t>
        <a:bodyPr/>
        <a:lstStyle/>
        <a:p>
          <a:endParaRPr lang="ru-RU"/>
        </a:p>
      </dgm:t>
    </dgm:pt>
    <dgm:pt modelId="{C3A927C8-CA74-48A7-B9D5-7B8AA7E35043}" type="pres">
      <dgm:prSet presAssocID="{3A620D49-D7AE-4AD2-A0AF-9B02B1802AB5}" presName="sibTrans" presStyleLbl="sibTrans2D1" presStyleIdx="0" presStyleCnt="5"/>
      <dgm:spPr/>
      <dgm:t>
        <a:bodyPr/>
        <a:lstStyle/>
        <a:p>
          <a:endParaRPr lang="ru-RU"/>
        </a:p>
      </dgm:t>
    </dgm:pt>
    <dgm:pt modelId="{8A29FABB-042F-49FF-BDAE-B4E75CB24864}" type="pres">
      <dgm:prSet presAssocID="{3A620D49-D7AE-4AD2-A0AF-9B02B1802AB5}" presName="connectorText" presStyleLbl="sibTrans2D1" presStyleIdx="0" presStyleCnt="5"/>
      <dgm:spPr/>
      <dgm:t>
        <a:bodyPr/>
        <a:lstStyle/>
        <a:p>
          <a:endParaRPr lang="ru-RU"/>
        </a:p>
      </dgm:t>
    </dgm:pt>
    <dgm:pt modelId="{F79E8FCC-743A-4B71-B886-745A95F11A05}" type="pres">
      <dgm:prSet presAssocID="{2E21828E-4629-46CA-8ED2-34D2D3C2B9CB}" presName="node" presStyleLbl="node1" presStyleIdx="1" presStyleCnt="5" custScaleX="119609" custScaleY="121251">
        <dgm:presLayoutVars>
          <dgm:bulletEnabled val="1"/>
        </dgm:presLayoutVars>
      </dgm:prSet>
      <dgm:spPr/>
      <dgm:t>
        <a:bodyPr/>
        <a:lstStyle/>
        <a:p>
          <a:endParaRPr lang="ru-RU"/>
        </a:p>
      </dgm:t>
    </dgm:pt>
    <dgm:pt modelId="{7E8D96FF-34E6-4432-A15F-108A8B6B5856}" type="pres">
      <dgm:prSet presAssocID="{5CE89E3B-58F9-4606-8CD4-80F3BC12450C}" presName="sibTrans" presStyleLbl="sibTrans2D1" presStyleIdx="1" presStyleCnt="5"/>
      <dgm:spPr/>
      <dgm:t>
        <a:bodyPr/>
        <a:lstStyle/>
        <a:p>
          <a:endParaRPr lang="ru-RU"/>
        </a:p>
      </dgm:t>
    </dgm:pt>
    <dgm:pt modelId="{410A090F-366D-4348-899B-9FDFC4E14A75}" type="pres">
      <dgm:prSet presAssocID="{5CE89E3B-58F9-4606-8CD4-80F3BC12450C}" presName="connectorText" presStyleLbl="sibTrans2D1" presStyleIdx="1" presStyleCnt="5"/>
      <dgm:spPr/>
      <dgm:t>
        <a:bodyPr/>
        <a:lstStyle/>
        <a:p>
          <a:endParaRPr lang="ru-RU"/>
        </a:p>
      </dgm:t>
    </dgm:pt>
    <dgm:pt modelId="{19A7FD9C-B8DE-44A0-A1A9-181E6CBA4E65}" type="pres">
      <dgm:prSet presAssocID="{4E1551EC-22BE-4D48-A917-869A3E8D848F}" presName="node" presStyleLbl="node1" presStyleIdx="2" presStyleCnt="5" custScaleX="119609" custScaleY="121251">
        <dgm:presLayoutVars>
          <dgm:bulletEnabled val="1"/>
        </dgm:presLayoutVars>
      </dgm:prSet>
      <dgm:spPr/>
      <dgm:t>
        <a:bodyPr/>
        <a:lstStyle/>
        <a:p>
          <a:endParaRPr lang="ru-RU"/>
        </a:p>
      </dgm:t>
    </dgm:pt>
    <dgm:pt modelId="{173D002E-6F61-4DC8-A88D-7F42AB694A84}" type="pres">
      <dgm:prSet presAssocID="{C39A3762-1400-4B69-8ABE-3FA54B99866E}" presName="sibTrans" presStyleLbl="sibTrans2D1" presStyleIdx="2" presStyleCnt="5"/>
      <dgm:spPr/>
      <dgm:t>
        <a:bodyPr/>
        <a:lstStyle/>
        <a:p>
          <a:endParaRPr lang="ru-RU"/>
        </a:p>
      </dgm:t>
    </dgm:pt>
    <dgm:pt modelId="{4F1BEC51-D04F-42E2-8E11-7D858C350108}" type="pres">
      <dgm:prSet presAssocID="{C39A3762-1400-4B69-8ABE-3FA54B99866E}" presName="connectorText" presStyleLbl="sibTrans2D1" presStyleIdx="2" presStyleCnt="5"/>
      <dgm:spPr/>
      <dgm:t>
        <a:bodyPr/>
        <a:lstStyle/>
        <a:p>
          <a:endParaRPr lang="ru-RU"/>
        </a:p>
      </dgm:t>
    </dgm:pt>
    <dgm:pt modelId="{87FAD9AF-E836-4BE8-9380-DBDE19CEB4E7}" type="pres">
      <dgm:prSet presAssocID="{4B3FA950-1A6B-4719-9C86-1EA707675F45}" presName="node" presStyleLbl="node1" presStyleIdx="3" presStyleCnt="5" custScaleX="119609" custScaleY="121251">
        <dgm:presLayoutVars>
          <dgm:bulletEnabled val="1"/>
        </dgm:presLayoutVars>
      </dgm:prSet>
      <dgm:spPr/>
      <dgm:t>
        <a:bodyPr/>
        <a:lstStyle/>
        <a:p>
          <a:endParaRPr lang="ru-RU"/>
        </a:p>
      </dgm:t>
    </dgm:pt>
    <dgm:pt modelId="{A4CE7C2D-A5ED-4F31-B38C-2BFD648F8DE9}" type="pres">
      <dgm:prSet presAssocID="{F268D005-7AD4-484F-89F0-28A44CA714FB}" presName="sibTrans" presStyleLbl="sibTrans2D1" presStyleIdx="3" presStyleCnt="5"/>
      <dgm:spPr/>
      <dgm:t>
        <a:bodyPr/>
        <a:lstStyle/>
        <a:p>
          <a:endParaRPr lang="ru-RU"/>
        </a:p>
      </dgm:t>
    </dgm:pt>
    <dgm:pt modelId="{A4A0AEAF-68B0-417D-9BFF-06AFF9077BAA}" type="pres">
      <dgm:prSet presAssocID="{F268D005-7AD4-484F-89F0-28A44CA714FB}" presName="connectorText" presStyleLbl="sibTrans2D1" presStyleIdx="3" presStyleCnt="5"/>
      <dgm:spPr/>
      <dgm:t>
        <a:bodyPr/>
        <a:lstStyle/>
        <a:p>
          <a:endParaRPr lang="ru-RU"/>
        </a:p>
      </dgm:t>
    </dgm:pt>
    <dgm:pt modelId="{098FB0CD-0406-4239-B5D3-B73932D2589B}" type="pres">
      <dgm:prSet presAssocID="{175E32B0-38D5-4975-B4DB-77C8C3693CF6}" presName="node" presStyleLbl="node1" presStyleIdx="4" presStyleCnt="5" custScaleX="119609" custScaleY="121251">
        <dgm:presLayoutVars>
          <dgm:bulletEnabled val="1"/>
        </dgm:presLayoutVars>
      </dgm:prSet>
      <dgm:spPr/>
      <dgm:t>
        <a:bodyPr/>
        <a:lstStyle/>
        <a:p>
          <a:endParaRPr lang="ru-RU"/>
        </a:p>
      </dgm:t>
    </dgm:pt>
    <dgm:pt modelId="{CE62F31A-38EA-4343-8FCF-D82941B8B525}" type="pres">
      <dgm:prSet presAssocID="{E5A025B2-22F6-450B-9958-3B17323C27BD}" presName="sibTrans" presStyleLbl="sibTrans2D1" presStyleIdx="4" presStyleCnt="5"/>
      <dgm:spPr/>
      <dgm:t>
        <a:bodyPr/>
        <a:lstStyle/>
        <a:p>
          <a:endParaRPr lang="ru-RU"/>
        </a:p>
      </dgm:t>
    </dgm:pt>
    <dgm:pt modelId="{BD9E7A79-2AB9-477E-BE5C-1E6E5A3135B7}" type="pres">
      <dgm:prSet presAssocID="{E5A025B2-22F6-450B-9958-3B17323C27BD}" presName="connectorText" presStyleLbl="sibTrans2D1" presStyleIdx="4" presStyleCnt="5"/>
      <dgm:spPr/>
      <dgm:t>
        <a:bodyPr/>
        <a:lstStyle/>
        <a:p>
          <a:endParaRPr lang="ru-RU"/>
        </a:p>
      </dgm:t>
    </dgm:pt>
  </dgm:ptLst>
  <dgm:cxnLst>
    <dgm:cxn modelId="{93337D41-A20B-4886-95A1-9B9D2273E344}" srcId="{829BEDE5-6E7A-432B-87C4-27B4CE80F479}" destId="{4E1551EC-22BE-4D48-A917-869A3E8D848F}" srcOrd="2" destOrd="0" parTransId="{2B1C43E9-7219-48DE-9F00-79295144B992}" sibTransId="{C39A3762-1400-4B69-8ABE-3FA54B99866E}"/>
    <dgm:cxn modelId="{DE9A4B99-8571-42CC-AD76-973EA4F87EDF}" type="presOf" srcId="{3A620D49-D7AE-4AD2-A0AF-9B02B1802AB5}" destId="{8A29FABB-042F-49FF-BDAE-B4E75CB24864}" srcOrd="1" destOrd="0" presId="urn:microsoft.com/office/officeart/2005/8/layout/cycle2"/>
    <dgm:cxn modelId="{90576ACC-B525-4714-892A-A3B68D296916}" srcId="{829BEDE5-6E7A-432B-87C4-27B4CE80F479}" destId="{175E32B0-38D5-4975-B4DB-77C8C3693CF6}" srcOrd="4" destOrd="0" parTransId="{60C03C81-4EFA-429E-BA87-23F8876087A5}" sibTransId="{E5A025B2-22F6-450B-9958-3B17323C27BD}"/>
    <dgm:cxn modelId="{4068AAB8-4EBF-4513-A91D-46D2C6746258}" type="presOf" srcId="{C39A3762-1400-4B69-8ABE-3FA54B99866E}" destId="{173D002E-6F61-4DC8-A88D-7F42AB694A84}" srcOrd="0" destOrd="0" presId="urn:microsoft.com/office/officeart/2005/8/layout/cycle2"/>
    <dgm:cxn modelId="{BF46C53E-DB99-4FD2-85FA-2EDAF8CFC139}" type="presOf" srcId="{5CE89E3B-58F9-4606-8CD4-80F3BC12450C}" destId="{7E8D96FF-34E6-4432-A15F-108A8B6B5856}" srcOrd="0" destOrd="0" presId="urn:microsoft.com/office/officeart/2005/8/layout/cycle2"/>
    <dgm:cxn modelId="{979F9A77-6494-4442-B5C2-630C3E2F7E90}" type="presOf" srcId="{2E21828E-4629-46CA-8ED2-34D2D3C2B9CB}" destId="{F79E8FCC-743A-4B71-B886-745A95F11A05}" srcOrd="0" destOrd="0" presId="urn:microsoft.com/office/officeart/2005/8/layout/cycle2"/>
    <dgm:cxn modelId="{7B07F37C-8329-41F2-B42C-0E039C0D605D}" type="presOf" srcId="{3A620D49-D7AE-4AD2-A0AF-9B02B1802AB5}" destId="{C3A927C8-CA74-48A7-B9D5-7B8AA7E35043}" srcOrd="0" destOrd="0" presId="urn:microsoft.com/office/officeart/2005/8/layout/cycle2"/>
    <dgm:cxn modelId="{EE6558E5-2465-4D3C-B1BC-529A78AD2325}" srcId="{829BEDE5-6E7A-432B-87C4-27B4CE80F479}" destId="{4B3FA950-1A6B-4719-9C86-1EA707675F45}" srcOrd="3" destOrd="0" parTransId="{6432441A-7A4E-4706-9B26-94BFBC6FEAD4}" sibTransId="{F268D005-7AD4-484F-89F0-28A44CA714FB}"/>
    <dgm:cxn modelId="{180628B3-3155-49B7-BC14-89CA4DF68A51}" srcId="{829BEDE5-6E7A-432B-87C4-27B4CE80F479}" destId="{ABE993BC-9C43-460E-807D-E48C6E62CCC9}" srcOrd="0" destOrd="0" parTransId="{3892866A-F578-4F03-AFCF-16C9FA971908}" sibTransId="{3A620D49-D7AE-4AD2-A0AF-9B02B1802AB5}"/>
    <dgm:cxn modelId="{CB1005D7-4D60-40FC-963F-4F82713078C1}" type="presOf" srcId="{4E1551EC-22BE-4D48-A917-869A3E8D848F}" destId="{19A7FD9C-B8DE-44A0-A1A9-181E6CBA4E65}" srcOrd="0" destOrd="0" presId="urn:microsoft.com/office/officeart/2005/8/layout/cycle2"/>
    <dgm:cxn modelId="{947D655F-6FFE-44FA-AD0B-A4C4A8621F3D}" type="presOf" srcId="{5CE89E3B-58F9-4606-8CD4-80F3BC12450C}" destId="{410A090F-366D-4348-899B-9FDFC4E14A75}" srcOrd="1" destOrd="0" presId="urn:microsoft.com/office/officeart/2005/8/layout/cycle2"/>
    <dgm:cxn modelId="{F2A00E3D-993F-496C-94E2-13622CBCF43D}" type="presOf" srcId="{C39A3762-1400-4B69-8ABE-3FA54B99866E}" destId="{4F1BEC51-D04F-42E2-8E11-7D858C350108}" srcOrd="1" destOrd="0" presId="urn:microsoft.com/office/officeart/2005/8/layout/cycle2"/>
    <dgm:cxn modelId="{DB210543-38C7-42D4-A284-CE4C97FA6B76}" type="presOf" srcId="{E5A025B2-22F6-450B-9958-3B17323C27BD}" destId="{BD9E7A79-2AB9-477E-BE5C-1E6E5A3135B7}" srcOrd="1" destOrd="0" presId="urn:microsoft.com/office/officeart/2005/8/layout/cycle2"/>
    <dgm:cxn modelId="{478EBB3D-DBD6-4340-B8CE-E22D219FD2FC}" type="presOf" srcId="{F268D005-7AD4-484F-89F0-28A44CA714FB}" destId="{A4A0AEAF-68B0-417D-9BFF-06AFF9077BAA}" srcOrd="1" destOrd="0" presId="urn:microsoft.com/office/officeart/2005/8/layout/cycle2"/>
    <dgm:cxn modelId="{CF9BCC0D-F1FB-48FE-9166-8387DF0F6459}" type="presOf" srcId="{F268D005-7AD4-484F-89F0-28A44CA714FB}" destId="{A4CE7C2D-A5ED-4F31-B38C-2BFD648F8DE9}" srcOrd="0" destOrd="0" presId="urn:microsoft.com/office/officeart/2005/8/layout/cycle2"/>
    <dgm:cxn modelId="{2043C319-E758-4E7F-B96C-0FBA1C123542}" srcId="{829BEDE5-6E7A-432B-87C4-27B4CE80F479}" destId="{2E21828E-4629-46CA-8ED2-34D2D3C2B9CB}" srcOrd="1" destOrd="0" parTransId="{94F76C21-20E1-430E-8E38-9B1F36D20D1E}" sibTransId="{5CE89E3B-58F9-4606-8CD4-80F3BC12450C}"/>
    <dgm:cxn modelId="{83802F3E-612B-4B16-9A30-A4936CC4CC76}" type="presOf" srcId="{175E32B0-38D5-4975-B4DB-77C8C3693CF6}" destId="{098FB0CD-0406-4239-B5D3-B73932D2589B}" srcOrd="0" destOrd="0" presId="urn:microsoft.com/office/officeart/2005/8/layout/cycle2"/>
    <dgm:cxn modelId="{1BD9AD9F-CA47-457E-AAA6-7281144A5B64}" type="presOf" srcId="{4B3FA950-1A6B-4719-9C86-1EA707675F45}" destId="{87FAD9AF-E836-4BE8-9380-DBDE19CEB4E7}" srcOrd="0" destOrd="0" presId="urn:microsoft.com/office/officeart/2005/8/layout/cycle2"/>
    <dgm:cxn modelId="{0AD52294-BA45-4BCD-893E-AD85ABF97C82}" type="presOf" srcId="{ABE993BC-9C43-460E-807D-E48C6E62CCC9}" destId="{C77B3766-BE73-4A5F-A92E-3FF3B4C7E05A}" srcOrd="0" destOrd="0" presId="urn:microsoft.com/office/officeart/2005/8/layout/cycle2"/>
    <dgm:cxn modelId="{78541538-BC31-4F59-B217-7AD98C478408}" type="presOf" srcId="{829BEDE5-6E7A-432B-87C4-27B4CE80F479}" destId="{CFB6288C-DE86-425E-9E6E-768F2FAB533B}" srcOrd="0" destOrd="0" presId="urn:microsoft.com/office/officeart/2005/8/layout/cycle2"/>
    <dgm:cxn modelId="{374806F6-044B-48A5-B944-8EB62A98D905}" type="presOf" srcId="{E5A025B2-22F6-450B-9958-3B17323C27BD}" destId="{CE62F31A-38EA-4343-8FCF-D82941B8B525}" srcOrd="0" destOrd="0" presId="urn:microsoft.com/office/officeart/2005/8/layout/cycle2"/>
    <dgm:cxn modelId="{B4E26B46-79C7-46C0-86B5-B68146EF9243}" type="presParOf" srcId="{CFB6288C-DE86-425E-9E6E-768F2FAB533B}" destId="{C77B3766-BE73-4A5F-A92E-3FF3B4C7E05A}" srcOrd="0" destOrd="0" presId="urn:microsoft.com/office/officeart/2005/8/layout/cycle2"/>
    <dgm:cxn modelId="{6E5453BD-A0B3-4F02-A12F-F2DC6DFBB768}" type="presParOf" srcId="{CFB6288C-DE86-425E-9E6E-768F2FAB533B}" destId="{C3A927C8-CA74-48A7-B9D5-7B8AA7E35043}" srcOrd="1" destOrd="0" presId="urn:microsoft.com/office/officeart/2005/8/layout/cycle2"/>
    <dgm:cxn modelId="{F14BFFA9-7101-4D7A-92A7-7991B3E4F99C}" type="presParOf" srcId="{C3A927C8-CA74-48A7-B9D5-7B8AA7E35043}" destId="{8A29FABB-042F-49FF-BDAE-B4E75CB24864}" srcOrd="0" destOrd="0" presId="urn:microsoft.com/office/officeart/2005/8/layout/cycle2"/>
    <dgm:cxn modelId="{504C3CFF-B77F-40A0-852D-10DE5509FC99}" type="presParOf" srcId="{CFB6288C-DE86-425E-9E6E-768F2FAB533B}" destId="{F79E8FCC-743A-4B71-B886-745A95F11A05}" srcOrd="2" destOrd="0" presId="urn:microsoft.com/office/officeart/2005/8/layout/cycle2"/>
    <dgm:cxn modelId="{856F6E05-A5F4-4074-9E28-055A7827136A}" type="presParOf" srcId="{CFB6288C-DE86-425E-9E6E-768F2FAB533B}" destId="{7E8D96FF-34E6-4432-A15F-108A8B6B5856}" srcOrd="3" destOrd="0" presId="urn:microsoft.com/office/officeart/2005/8/layout/cycle2"/>
    <dgm:cxn modelId="{8E073950-73DF-4EAA-B9C8-39531A512785}" type="presParOf" srcId="{7E8D96FF-34E6-4432-A15F-108A8B6B5856}" destId="{410A090F-366D-4348-899B-9FDFC4E14A75}" srcOrd="0" destOrd="0" presId="urn:microsoft.com/office/officeart/2005/8/layout/cycle2"/>
    <dgm:cxn modelId="{72F1F175-3FDE-4DE9-A314-BEBC8AD76D30}" type="presParOf" srcId="{CFB6288C-DE86-425E-9E6E-768F2FAB533B}" destId="{19A7FD9C-B8DE-44A0-A1A9-181E6CBA4E65}" srcOrd="4" destOrd="0" presId="urn:microsoft.com/office/officeart/2005/8/layout/cycle2"/>
    <dgm:cxn modelId="{83531C8B-9A22-431B-A0E0-8DC07D7DC925}" type="presParOf" srcId="{CFB6288C-DE86-425E-9E6E-768F2FAB533B}" destId="{173D002E-6F61-4DC8-A88D-7F42AB694A84}" srcOrd="5" destOrd="0" presId="urn:microsoft.com/office/officeart/2005/8/layout/cycle2"/>
    <dgm:cxn modelId="{3239CBCF-D4FC-4041-8832-39D804D40B61}" type="presParOf" srcId="{173D002E-6F61-4DC8-A88D-7F42AB694A84}" destId="{4F1BEC51-D04F-42E2-8E11-7D858C350108}" srcOrd="0" destOrd="0" presId="urn:microsoft.com/office/officeart/2005/8/layout/cycle2"/>
    <dgm:cxn modelId="{04329098-E4B3-4722-9820-5005AD2DACFB}" type="presParOf" srcId="{CFB6288C-DE86-425E-9E6E-768F2FAB533B}" destId="{87FAD9AF-E836-4BE8-9380-DBDE19CEB4E7}" srcOrd="6" destOrd="0" presId="urn:microsoft.com/office/officeart/2005/8/layout/cycle2"/>
    <dgm:cxn modelId="{AC50F224-E49B-4AAA-B066-F81162347056}" type="presParOf" srcId="{CFB6288C-DE86-425E-9E6E-768F2FAB533B}" destId="{A4CE7C2D-A5ED-4F31-B38C-2BFD648F8DE9}" srcOrd="7" destOrd="0" presId="urn:microsoft.com/office/officeart/2005/8/layout/cycle2"/>
    <dgm:cxn modelId="{616E301B-8711-4A54-9104-0E73BDF70F2C}" type="presParOf" srcId="{A4CE7C2D-A5ED-4F31-B38C-2BFD648F8DE9}" destId="{A4A0AEAF-68B0-417D-9BFF-06AFF9077BAA}" srcOrd="0" destOrd="0" presId="urn:microsoft.com/office/officeart/2005/8/layout/cycle2"/>
    <dgm:cxn modelId="{876B2212-D3CD-444C-8A31-4CF4D00C12D3}" type="presParOf" srcId="{CFB6288C-DE86-425E-9E6E-768F2FAB533B}" destId="{098FB0CD-0406-4239-B5D3-B73932D2589B}" srcOrd="8" destOrd="0" presId="urn:microsoft.com/office/officeart/2005/8/layout/cycle2"/>
    <dgm:cxn modelId="{44C9713F-2066-4B7E-9CA2-922DD1FE4EF4}" type="presParOf" srcId="{CFB6288C-DE86-425E-9E6E-768F2FAB533B}" destId="{CE62F31A-38EA-4343-8FCF-D82941B8B525}" srcOrd="9" destOrd="0" presId="urn:microsoft.com/office/officeart/2005/8/layout/cycle2"/>
    <dgm:cxn modelId="{6E0FAE80-F432-4C91-AAC7-56AB563C321D}" type="presParOf" srcId="{CE62F31A-38EA-4343-8FCF-D82941B8B525}" destId="{BD9E7A79-2AB9-477E-BE5C-1E6E5A3135B7}" srcOrd="0" destOrd="0" presId="urn:microsoft.com/office/officeart/2005/8/layout/cycle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4E4B41E-7464-4048-B68C-292CB84023B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ru-RU"/>
        </a:p>
      </dgm:t>
    </dgm:pt>
    <dgm:pt modelId="{2EB8434B-2E6F-42CC-BBB6-8C21352579BC}">
      <dgm:prSet phldrT="[Текст]" custT="1"/>
      <dgm:spPr/>
      <dgm:t>
        <a:bodyPr/>
        <a:lstStyle/>
        <a:p>
          <a:pPr algn="ctr"/>
          <a:r>
            <a:rPr lang="ru-RU" sz="1400" dirty="0">
              <a:solidFill>
                <a:schemeClr val="tx1"/>
              </a:solidFill>
              <a:latin typeface="Arial" panose="020B0604020202020204" pitchFamily="34" charset="0"/>
              <a:cs typeface="Arial" panose="020B0604020202020204" pitchFamily="34" charset="0"/>
            </a:rPr>
            <a:t>Расходы на реализацию непрограммных направлений деятельности</a:t>
          </a:r>
        </a:p>
        <a:p>
          <a:pPr algn="l"/>
          <a:r>
            <a:rPr lang="ru-RU" sz="1400" dirty="0">
              <a:solidFill>
                <a:schemeClr val="tx1"/>
              </a:solidFill>
              <a:latin typeface="Arial" panose="020B0604020202020204" pitchFamily="34" charset="0"/>
              <a:cs typeface="Arial" panose="020B0604020202020204" pitchFamily="34" charset="0"/>
            </a:rPr>
            <a:t> </a:t>
          </a:r>
          <a:r>
            <a:rPr lang="ru-RU" sz="1200" dirty="0">
              <a:solidFill>
                <a:schemeClr val="bg1"/>
              </a:solidFill>
              <a:latin typeface="Arial" panose="020B0604020202020204" pitchFamily="34" charset="0"/>
              <a:cs typeface="Arial" panose="020B0604020202020204" pitchFamily="34" charset="0"/>
            </a:rPr>
            <a:t>1. расходы на содержание и обеспечение деятельности органов местного самоуправления ВМО</a:t>
          </a:r>
        </a:p>
        <a:p>
          <a:pPr algn="l"/>
          <a:r>
            <a:rPr lang="ru-RU" sz="1200" dirty="0">
              <a:solidFill>
                <a:schemeClr val="bg1"/>
              </a:solidFill>
              <a:latin typeface="Arial" panose="020B0604020202020204" pitchFamily="34" charset="0"/>
              <a:cs typeface="Arial" panose="020B0604020202020204" pitchFamily="34" charset="0"/>
            </a:rPr>
            <a:t>2. расходы на выплату денежной компенсации депутатам МС, осуществляющим свои полномочия но непостоянной основе</a:t>
          </a:r>
        </a:p>
        <a:p>
          <a:pPr algn="l"/>
          <a:r>
            <a:rPr lang="ru-RU" sz="1200" dirty="0">
              <a:solidFill>
                <a:schemeClr val="bg1"/>
              </a:solidFill>
              <a:latin typeface="Arial" panose="020B0604020202020204" pitchFamily="34" charset="0"/>
              <a:cs typeface="Arial" panose="020B0604020202020204" pitchFamily="34" charset="0"/>
            </a:rPr>
            <a:t>3. резервный фонд местной администрации</a:t>
          </a:r>
        </a:p>
        <a:p>
          <a:pPr algn="l"/>
          <a:r>
            <a:rPr lang="ru-RU" sz="1200" dirty="0">
              <a:solidFill>
                <a:schemeClr val="bg1"/>
              </a:solidFill>
              <a:latin typeface="Arial" panose="020B0604020202020204" pitchFamily="34" charset="0"/>
              <a:cs typeface="Arial" panose="020B0604020202020204" pitchFamily="34" charset="0"/>
            </a:rPr>
            <a:t>4. прочие непрограммные расходы: уплата членских взносов, обучение муниципальных служащих, пенсии и доплаты </a:t>
          </a:r>
        </a:p>
        <a:p>
          <a:pPr algn="l"/>
          <a:endParaRPr lang="ru-RU" sz="1400" dirty="0">
            <a:solidFill>
              <a:schemeClr val="bg1"/>
            </a:solidFill>
            <a:latin typeface="Arial" panose="020B0604020202020204" pitchFamily="34" charset="0"/>
            <a:cs typeface="Arial" panose="020B0604020202020204" pitchFamily="34" charset="0"/>
          </a:endParaRPr>
        </a:p>
        <a:p>
          <a:pPr algn="l"/>
          <a:endParaRPr lang="ru-RU" sz="1400" dirty="0">
            <a:solidFill>
              <a:schemeClr val="bg1"/>
            </a:solidFill>
            <a:latin typeface="Arial" panose="020B0604020202020204" pitchFamily="34" charset="0"/>
            <a:cs typeface="Arial" panose="020B0604020202020204" pitchFamily="34" charset="0"/>
          </a:endParaRPr>
        </a:p>
      </dgm:t>
    </dgm:pt>
    <dgm:pt modelId="{95352224-1D76-4C30-AC5B-EDDD47E31CBF}" type="parTrans" cxnId="{7D967C43-FD2C-4B3F-9057-50BC280AEA4E}">
      <dgm:prSet/>
      <dgm:spPr/>
      <dgm:t>
        <a:bodyPr/>
        <a:lstStyle/>
        <a:p>
          <a:endParaRPr lang="ru-RU"/>
        </a:p>
      </dgm:t>
    </dgm:pt>
    <dgm:pt modelId="{307300CA-95C3-4177-8629-DA7E55BF8D0C}" type="sibTrans" cxnId="{7D967C43-FD2C-4B3F-9057-50BC280AEA4E}">
      <dgm:prSet/>
      <dgm:spPr/>
      <dgm:t>
        <a:bodyPr/>
        <a:lstStyle/>
        <a:p>
          <a:endParaRPr lang="ru-RU"/>
        </a:p>
      </dgm:t>
    </dgm:pt>
    <dgm:pt modelId="{8ADD6B71-9CA8-4415-8024-CD5A2E06374C}">
      <dgm:prSet phldrT="[Текст]" custT="1"/>
      <dgm:spPr/>
      <dgm:t>
        <a:bodyPr/>
        <a:lstStyle/>
        <a:p>
          <a:pPr algn="ctr"/>
          <a:r>
            <a:rPr lang="ru-RU" sz="1400" dirty="0">
              <a:solidFill>
                <a:schemeClr val="tx1"/>
              </a:solidFill>
              <a:latin typeface="Arial" panose="020B0604020202020204" pitchFamily="34" charset="0"/>
              <a:cs typeface="Arial" panose="020B0604020202020204" pitchFamily="34" charset="0"/>
            </a:rPr>
            <a:t>Расходы на реализацию муниципальных программ</a:t>
          </a:r>
        </a:p>
        <a:p>
          <a:pPr algn="l"/>
          <a:r>
            <a:rPr lang="ru-RU" sz="1200" b="0" i="0" dirty="0">
              <a:latin typeface="Arial" panose="020B0604020202020204" pitchFamily="34" charset="0"/>
              <a:cs typeface="Arial" panose="020B0604020202020204" pitchFamily="34" charset="0"/>
            </a:rPr>
            <a:t>муниципальная программа - документ стратегического планирования, содержащий комплекс планируемых мероприятий, взаимоувязанных по задачам, срокам осуществления, исполнителям и ресурсам и обеспечивающих наиболее эффективное достижение целей и решение задач социально-экономического развития муниципального образования</a:t>
          </a:r>
          <a:endParaRPr lang="ru-RU" sz="1200" dirty="0">
            <a:solidFill>
              <a:schemeClr val="bg1"/>
            </a:solidFill>
            <a:latin typeface="Arial" panose="020B0604020202020204" pitchFamily="34" charset="0"/>
            <a:cs typeface="Arial" panose="020B0604020202020204" pitchFamily="34" charset="0"/>
          </a:endParaRPr>
        </a:p>
      </dgm:t>
    </dgm:pt>
    <dgm:pt modelId="{9E5E4936-B6EA-4CE7-B0C6-F6D549D6B9FA}" type="parTrans" cxnId="{D6F60253-0D38-4BEA-96A8-F56CDC85AA1F}">
      <dgm:prSet/>
      <dgm:spPr/>
      <dgm:t>
        <a:bodyPr/>
        <a:lstStyle/>
        <a:p>
          <a:endParaRPr lang="ru-RU"/>
        </a:p>
      </dgm:t>
    </dgm:pt>
    <dgm:pt modelId="{3FE88C32-E950-488B-A410-451A61194398}" type="sibTrans" cxnId="{D6F60253-0D38-4BEA-96A8-F56CDC85AA1F}">
      <dgm:prSet/>
      <dgm:spPr/>
      <dgm:t>
        <a:bodyPr/>
        <a:lstStyle/>
        <a:p>
          <a:endParaRPr lang="ru-RU"/>
        </a:p>
      </dgm:t>
    </dgm:pt>
    <dgm:pt modelId="{13B15285-E7F6-4915-A62E-E10F62AE1E0D}">
      <dgm:prSet phldrT="[Текст]" custT="1"/>
      <dgm:spPr/>
      <dgm:t>
        <a:bodyPr/>
        <a:lstStyle/>
        <a:p>
          <a:pPr algn="ctr"/>
          <a:endParaRPr lang="ru-RU" sz="1400" dirty="0">
            <a:solidFill>
              <a:schemeClr val="tx1"/>
            </a:solidFill>
            <a:latin typeface="Arial" panose="020B0604020202020204" pitchFamily="34" charset="0"/>
            <a:cs typeface="Arial" panose="020B0604020202020204" pitchFamily="34" charset="0"/>
          </a:endParaRPr>
        </a:p>
        <a:p>
          <a:pPr algn="ctr"/>
          <a:r>
            <a:rPr lang="ru-RU" sz="1400" dirty="0">
              <a:solidFill>
                <a:schemeClr val="tx1"/>
              </a:solidFill>
              <a:latin typeface="Arial" panose="020B0604020202020204" pitchFamily="34" charset="0"/>
              <a:cs typeface="Arial" panose="020B0604020202020204" pitchFamily="34" charset="0"/>
            </a:rPr>
            <a:t>Расходы на реализацию отдельных государственных полномочий Санкт-Петербурга</a:t>
          </a:r>
        </a:p>
        <a:p>
          <a:pPr algn="l"/>
          <a:r>
            <a:rPr lang="ru-RU" sz="1200" dirty="0">
              <a:solidFill>
                <a:schemeClr val="bg1"/>
              </a:solidFill>
              <a:latin typeface="Arial" panose="020B0604020202020204" pitchFamily="34" charset="0"/>
              <a:cs typeface="Arial" panose="020B0604020202020204" pitchFamily="34" charset="0"/>
            </a:rPr>
            <a:t>1. выполнение отдельных государственных полномочий Санкт-Петербурга по организации и осуществлению деятельности по опеке и попечительству</a:t>
          </a:r>
        </a:p>
        <a:p>
          <a:pPr algn="l"/>
          <a:r>
            <a:rPr lang="ru-RU" sz="1200" dirty="0">
              <a:solidFill>
                <a:schemeClr val="bg1"/>
              </a:solidFill>
              <a:latin typeface="Arial" panose="020B0604020202020204" pitchFamily="34" charset="0"/>
              <a:cs typeface="Arial" panose="020B0604020202020204" pitchFamily="34" charset="0"/>
            </a:rPr>
            <a:t>2. выполнение отдельного государственного полномочия Санкт-Петербурга по определению должностных лиц, уполномоченных составлять протоколы об административных правонарушениях, и составлению протоколов об административных правонарушениях</a:t>
          </a:r>
        </a:p>
      </dgm:t>
    </dgm:pt>
    <dgm:pt modelId="{C28B5343-7A88-4777-B661-69BEB58FFF6B}" type="parTrans" cxnId="{7CB1C7CB-79C9-4D8D-8FFC-A66BB64C630B}">
      <dgm:prSet/>
      <dgm:spPr/>
      <dgm:t>
        <a:bodyPr/>
        <a:lstStyle/>
        <a:p>
          <a:endParaRPr lang="ru-RU"/>
        </a:p>
      </dgm:t>
    </dgm:pt>
    <dgm:pt modelId="{BF9E1F3F-9658-41F7-BF04-0275603E4B3C}" type="sibTrans" cxnId="{7CB1C7CB-79C9-4D8D-8FFC-A66BB64C630B}">
      <dgm:prSet/>
      <dgm:spPr/>
      <dgm:t>
        <a:bodyPr/>
        <a:lstStyle/>
        <a:p>
          <a:endParaRPr lang="ru-RU"/>
        </a:p>
      </dgm:t>
    </dgm:pt>
    <dgm:pt modelId="{8F47E112-602F-4E41-A749-B63A84821772}" type="pres">
      <dgm:prSet presAssocID="{54E4B41E-7464-4048-B68C-292CB84023B7}" presName="diagram" presStyleCnt="0">
        <dgm:presLayoutVars>
          <dgm:dir/>
          <dgm:resizeHandles val="exact"/>
        </dgm:presLayoutVars>
      </dgm:prSet>
      <dgm:spPr/>
      <dgm:t>
        <a:bodyPr/>
        <a:lstStyle/>
        <a:p>
          <a:endParaRPr lang="ru-RU"/>
        </a:p>
      </dgm:t>
    </dgm:pt>
    <dgm:pt modelId="{C49DA612-AD52-415F-B2F2-DE2877391E4D}" type="pres">
      <dgm:prSet presAssocID="{2EB8434B-2E6F-42CC-BBB6-8C21352579BC}" presName="node" presStyleLbl="node1" presStyleIdx="0" presStyleCnt="3" custScaleX="113851" custScaleY="249884" custLinFactNeighborX="-485" custLinFactNeighborY="-19024">
        <dgm:presLayoutVars>
          <dgm:bulletEnabled val="1"/>
        </dgm:presLayoutVars>
      </dgm:prSet>
      <dgm:spPr/>
      <dgm:t>
        <a:bodyPr/>
        <a:lstStyle/>
        <a:p>
          <a:endParaRPr lang="ru-RU"/>
        </a:p>
      </dgm:t>
    </dgm:pt>
    <dgm:pt modelId="{95D9E76E-5A0B-4341-BA78-286E91CD6A72}" type="pres">
      <dgm:prSet presAssocID="{307300CA-95C3-4177-8629-DA7E55BF8D0C}" presName="sibTrans" presStyleCnt="0"/>
      <dgm:spPr/>
    </dgm:pt>
    <dgm:pt modelId="{B9DE1000-077A-4C83-AD86-F473FD7E29D4}" type="pres">
      <dgm:prSet presAssocID="{8ADD6B71-9CA8-4415-8024-CD5A2E06374C}" presName="node" presStyleLbl="node1" presStyleIdx="1" presStyleCnt="3" custScaleY="249502" custLinFactNeighborX="-734" custLinFactNeighborY="-19049">
        <dgm:presLayoutVars>
          <dgm:bulletEnabled val="1"/>
        </dgm:presLayoutVars>
      </dgm:prSet>
      <dgm:spPr/>
      <dgm:t>
        <a:bodyPr/>
        <a:lstStyle/>
        <a:p>
          <a:endParaRPr lang="ru-RU"/>
        </a:p>
      </dgm:t>
    </dgm:pt>
    <dgm:pt modelId="{9E8198BA-692F-46FC-9074-965E379E9CFC}" type="pres">
      <dgm:prSet presAssocID="{3FE88C32-E950-488B-A410-451A61194398}" presName="sibTrans" presStyleCnt="0"/>
      <dgm:spPr/>
    </dgm:pt>
    <dgm:pt modelId="{F4E13B6A-6FB6-4A6A-999C-55157F44A2A1}" type="pres">
      <dgm:prSet presAssocID="{13B15285-E7F6-4915-A62E-E10F62AE1E0D}" presName="node" presStyleLbl="node1" presStyleIdx="2" presStyleCnt="3" custScaleY="249884" custLinFactNeighborX="-363" custLinFactNeighborY="-19024">
        <dgm:presLayoutVars>
          <dgm:bulletEnabled val="1"/>
        </dgm:presLayoutVars>
      </dgm:prSet>
      <dgm:spPr/>
      <dgm:t>
        <a:bodyPr/>
        <a:lstStyle/>
        <a:p>
          <a:endParaRPr lang="ru-RU"/>
        </a:p>
      </dgm:t>
    </dgm:pt>
  </dgm:ptLst>
  <dgm:cxnLst>
    <dgm:cxn modelId="{D6F60253-0D38-4BEA-96A8-F56CDC85AA1F}" srcId="{54E4B41E-7464-4048-B68C-292CB84023B7}" destId="{8ADD6B71-9CA8-4415-8024-CD5A2E06374C}" srcOrd="1" destOrd="0" parTransId="{9E5E4936-B6EA-4CE7-B0C6-F6D549D6B9FA}" sibTransId="{3FE88C32-E950-488B-A410-451A61194398}"/>
    <dgm:cxn modelId="{7D967C43-FD2C-4B3F-9057-50BC280AEA4E}" srcId="{54E4B41E-7464-4048-B68C-292CB84023B7}" destId="{2EB8434B-2E6F-42CC-BBB6-8C21352579BC}" srcOrd="0" destOrd="0" parTransId="{95352224-1D76-4C30-AC5B-EDDD47E31CBF}" sibTransId="{307300CA-95C3-4177-8629-DA7E55BF8D0C}"/>
    <dgm:cxn modelId="{67BB72C7-18E2-4FBF-9FF3-DE793091C716}" type="presOf" srcId="{54E4B41E-7464-4048-B68C-292CB84023B7}" destId="{8F47E112-602F-4E41-A749-B63A84821772}" srcOrd="0" destOrd="0" presId="urn:microsoft.com/office/officeart/2005/8/layout/default"/>
    <dgm:cxn modelId="{145E9083-9EEB-40AD-8FF4-16BB1649B529}" type="presOf" srcId="{13B15285-E7F6-4915-A62E-E10F62AE1E0D}" destId="{F4E13B6A-6FB6-4A6A-999C-55157F44A2A1}" srcOrd="0" destOrd="0" presId="urn:microsoft.com/office/officeart/2005/8/layout/default"/>
    <dgm:cxn modelId="{AFBC8263-6632-4F47-9D13-E859287E1C72}" type="presOf" srcId="{8ADD6B71-9CA8-4415-8024-CD5A2E06374C}" destId="{B9DE1000-077A-4C83-AD86-F473FD7E29D4}" srcOrd="0" destOrd="0" presId="urn:microsoft.com/office/officeart/2005/8/layout/default"/>
    <dgm:cxn modelId="{7CB1C7CB-79C9-4D8D-8FFC-A66BB64C630B}" srcId="{54E4B41E-7464-4048-B68C-292CB84023B7}" destId="{13B15285-E7F6-4915-A62E-E10F62AE1E0D}" srcOrd="2" destOrd="0" parTransId="{C28B5343-7A88-4777-B661-69BEB58FFF6B}" sibTransId="{BF9E1F3F-9658-41F7-BF04-0275603E4B3C}"/>
    <dgm:cxn modelId="{99FF560D-F28A-4C3C-8D41-7017AD593BC1}" type="presOf" srcId="{2EB8434B-2E6F-42CC-BBB6-8C21352579BC}" destId="{C49DA612-AD52-415F-B2F2-DE2877391E4D}" srcOrd="0" destOrd="0" presId="urn:microsoft.com/office/officeart/2005/8/layout/default"/>
    <dgm:cxn modelId="{3D28C74E-9AE8-4EE2-A01C-B6610FA15FC6}" type="presParOf" srcId="{8F47E112-602F-4E41-A749-B63A84821772}" destId="{C49DA612-AD52-415F-B2F2-DE2877391E4D}" srcOrd="0" destOrd="0" presId="urn:microsoft.com/office/officeart/2005/8/layout/default"/>
    <dgm:cxn modelId="{F530259A-39E9-4B73-B0E5-58EEDA7FC6A5}" type="presParOf" srcId="{8F47E112-602F-4E41-A749-B63A84821772}" destId="{95D9E76E-5A0B-4341-BA78-286E91CD6A72}" srcOrd="1" destOrd="0" presId="urn:microsoft.com/office/officeart/2005/8/layout/default"/>
    <dgm:cxn modelId="{4BCB936D-805B-4C81-8C96-EC65AAC1A6EB}" type="presParOf" srcId="{8F47E112-602F-4E41-A749-B63A84821772}" destId="{B9DE1000-077A-4C83-AD86-F473FD7E29D4}" srcOrd="2" destOrd="0" presId="urn:microsoft.com/office/officeart/2005/8/layout/default"/>
    <dgm:cxn modelId="{56F02242-2447-4E6C-9249-8BA3AC729899}" type="presParOf" srcId="{8F47E112-602F-4E41-A749-B63A84821772}" destId="{9E8198BA-692F-46FC-9074-965E379E9CFC}" srcOrd="3" destOrd="0" presId="urn:microsoft.com/office/officeart/2005/8/layout/default"/>
    <dgm:cxn modelId="{254B378F-2AAC-47A0-9C7A-C137F9352AEB}" type="presParOf" srcId="{8F47E112-602F-4E41-A749-B63A84821772}" destId="{F4E13B6A-6FB6-4A6A-999C-55157F44A2A1}" srcOrd="4"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A198E1-3ECF-4FD6-885B-41859D2F1F4D}"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ru-RU"/>
        </a:p>
      </dgm:t>
    </dgm:pt>
    <dgm:pt modelId="{79A80D1E-2CB1-4573-99D4-66AA5D0DA9D6}">
      <dgm:prSet phldrT="[Текст]" custT="1"/>
      <dgm:spPr/>
      <dgm:t>
        <a:bodyPr/>
        <a:lstStyle/>
        <a:p>
          <a:r>
            <a:rPr lang="ru-RU" sz="900" b="1" dirty="0"/>
            <a:t>МП мероприятий, направленных на решение вопроса национальной безопасности и правоохранительной деятельности ВМО города федерального значения Санкт-Петербурга поселок Солнечное</a:t>
          </a:r>
          <a:endParaRPr lang="ru-RU" sz="900" dirty="0"/>
        </a:p>
        <a:p>
          <a:r>
            <a:rPr lang="ru-RU" sz="900" b="1" dirty="0"/>
            <a:t>на 2024 год </a:t>
          </a:r>
        </a:p>
        <a:p>
          <a:r>
            <a:rPr lang="ru-RU" sz="1000" b="1" dirty="0">
              <a:solidFill>
                <a:schemeClr val="tx1"/>
              </a:solidFill>
              <a:latin typeface="Arial" panose="020B0604020202020204" pitchFamily="34" charset="0"/>
              <a:cs typeface="Arial" panose="020B0604020202020204" pitchFamily="34" charset="0"/>
            </a:rPr>
            <a:t>671,0 тыс. руб.</a:t>
          </a:r>
          <a:endParaRPr lang="ru-RU" sz="1000" dirty="0">
            <a:solidFill>
              <a:schemeClr val="tx1"/>
            </a:solidFill>
            <a:latin typeface="Arial" panose="020B0604020202020204" pitchFamily="34" charset="0"/>
            <a:cs typeface="Arial" panose="020B0604020202020204" pitchFamily="34" charset="0"/>
          </a:endParaRPr>
        </a:p>
      </dgm:t>
    </dgm:pt>
    <dgm:pt modelId="{1188B731-EBE2-483E-8D19-8630AB088296}" type="parTrans" cxnId="{05FC62FE-4F88-4AE2-9A07-C9609854F6E5}">
      <dgm:prSet/>
      <dgm:spPr/>
      <dgm:t>
        <a:bodyPr/>
        <a:lstStyle/>
        <a:p>
          <a:endParaRPr lang="ru-RU"/>
        </a:p>
      </dgm:t>
    </dgm:pt>
    <dgm:pt modelId="{E0D0EFFA-CD5D-491C-99F2-A6F971065393}" type="sibTrans" cxnId="{05FC62FE-4F88-4AE2-9A07-C9609854F6E5}">
      <dgm:prSet/>
      <dgm:spPr/>
      <dgm:t>
        <a:bodyPr/>
        <a:lstStyle/>
        <a:p>
          <a:endParaRPr lang="ru-RU"/>
        </a:p>
      </dgm:t>
    </dgm:pt>
    <dgm:pt modelId="{A88832BB-5B95-41FA-A630-2E6DB20E2672}">
      <dgm:prSet phldrT="[Текст]" custT="1"/>
      <dgm:spPr/>
      <dgm:t>
        <a:bodyPr/>
        <a:lstStyle/>
        <a:p>
          <a:r>
            <a:rPr lang="ru-RU" sz="900" b="1" dirty="0"/>
            <a:t>МП мероприятий, направленных на решение вопроса местного значения по организации и финансированию временного трудоустройства несовершеннолетних в возрасте от 14 до 18 лет в свободное от учебы время ВМО города федерального значения Санкт-Петербурга поселок Солнечное</a:t>
          </a:r>
        </a:p>
        <a:p>
          <a:r>
            <a:rPr lang="ru-RU" sz="900" b="1" dirty="0"/>
            <a:t>на 2024 год</a:t>
          </a:r>
        </a:p>
        <a:p>
          <a:r>
            <a:rPr lang="ru-RU" sz="1000" b="1" dirty="0">
              <a:solidFill>
                <a:schemeClr val="tx1"/>
              </a:solidFill>
              <a:latin typeface="Arial" panose="020B0604020202020204" pitchFamily="34" charset="0"/>
              <a:cs typeface="Arial" panose="020B0604020202020204" pitchFamily="34" charset="0"/>
            </a:rPr>
            <a:t>254,1 тыс. руб. </a:t>
          </a:r>
        </a:p>
      </dgm:t>
    </dgm:pt>
    <dgm:pt modelId="{984F984F-04CE-4390-B452-0B079DFDE01C}" type="parTrans" cxnId="{99DE7B5F-C193-47A0-95E3-D97A2422196F}">
      <dgm:prSet/>
      <dgm:spPr/>
      <dgm:t>
        <a:bodyPr/>
        <a:lstStyle/>
        <a:p>
          <a:endParaRPr lang="ru-RU"/>
        </a:p>
      </dgm:t>
    </dgm:pt>
    <dgm:pt modelId="{DA34E99B-F81B-453E-A27B-7E764D30E10A}" type="sibTrans" cxnId="{99DE7B5F-C193-47A0-95E3-D97A2422196F}">
      <dgm:prSet/>
      <dgm:spPr/>
      <dgm:t>
        <a:bodyPr/>
        <a:lstStyle/>
        <a:p>
          <a:endParaRPr lang="ru-RU"/>
        </a:p>
      </dgm:t>
    </dgm:pt>
    <dgm:pt modelId="{BA14173B-DA8C-4A42-A218-FAF6CA03AA1D}">
      <dgm:prSet phldrT="[Текст]" custT="1"/>
      <dgm:spPr/>
      <dgm:t>
        <a:bodyPr/>
        <a:lstStyle/>
        <a:p>
          <a:r>
            <a:rPr lang="ru-RU" sz="900" b="1" dirty="0"/>
            <a:t>МП мероприятий, направленных на решение вопроса местного значения по текущему ремонту и содержанию дорог, расположенных в пределах территории ВМО города федерального значения Санкт-Петербурга поселок Солнечное на 2024 год </a:t>
          </a:r>
        </a:p>
        <a:p>
          <a:r>
            <a:rPr lang="ru-RU" sz="1000" b="1" dirty="0">
              <a:solidFill>
                <a:schemeClr val="tx1"/>
              </a:solidFill>
              <a:latin typeface="Arial" panose="020B0604020202020204" pitchFamily="34" charset="0"/>
              <a:cs typeface="Arial" panose="020B0604020202020204" pitchFamily="34" charset="0"/>
            </a:rPr>
            <a:t>9 986,6  тыс. руб. </a:t>
          </a:r>
        </a:p>
      </dgm:t>
    </dgm:pt>
    <dgm:pt modelId="{5ECD5364-03FF-4EAC-A742-9B3B04AE5469}" type="parTrans" cxnId="{786F372E-9403-4036-9D4E-BB3B24020880}">
      <dgm:prSet/>
      <dgm:spPr/>
      <dgm:t>
        <a:bodyPr/>
        <a:lstStyle/>
        <a:p>
          <a:endParaRPr lang="ru-RU"/>
        </a:p>
      </dgm:t>
    </dgm:pt>
    <dgm:pt modelId="{A977A858-3C2A-498E-A0D6-D10CFC1935BD}" type="sibTrans" cxnId="{786F372E-9403-4036-9D4E-BB3B24020880}">
      <dgm:prSet/>
      <dgm:spPr/>
      <dgm:t>
        <a:bodyPr/>
        <a:lstStyle/>
        <a:p>
          <a:endParaRPr lang="ru-RU"/>
        </a:p>
      </dgm:t>
    </dgm:pt>
    <dgm:pt modelId="{A689C1CE-0281-4663-900C-E22F47B832C8}">
      <dgm:prSet phldrT="[Текст]" custT="1"/>
      <dgm:spPr/>
      <dgm:t>
        <a:bodyPr/>
        <a:lstStyle/>
        <a:p>
          <a:r>
            <a:rPr lang="ru-RU" sz="900" b="1" dirty="0">
              <a:latin typeface="Arial" panose="020B0604020202020204" pitchFamily="34" charset="0"/>
              <a:cs typeface="Arial" panose="020B0604020202020204" pitchFamily="34" charset="0"/>
            </a:rPr>
            <a:t>МП мероприятий, направленных на решение вопроса местного значения в организации благоустройства территории ВМО города федерального значения Санкт-Петербурга поселок Солнечное </a:t>
          </a:r>
          <a:endParaRPr lang="ru-RU" sz="900" dirty="0">
            <a:latin typeface="Arial" panose="020B0604020202020204" pitchFamily="34" charset="0"/>
            <a:cs typeface="Arial" panose="020B0604020202020204" pitchFamily="34" charset="0"/>
          </a:endParaRPr>
        </a:p>
        <a:p>
          <a:r>
            <a:rPr lang="ru-RU" sz="900" b="1" dirty="0">
              <a:latin typeface="Arial" panose="020B0604020202020204" pitchFamily="34" charset="0"/>
              <a:cs typeface="Arial" panose="020B0604020202020204" pitchFamily="34" charset="0"/>
            </a:rPr>
            <a:t>на 2024 год</a:t>
          </a:r>
        </a:p>
        <a:p>
          <a:r>
            <a:rPr lang="ru-RU" sz="1000" b="1" dirty="0">
              <a:solidFill>
                <a:schemeClr val="tx1"/>
              </a:solidFill>
              <a:latin typeface="Arial" panose="020B0604020202020204" pitchFamily="34" charset="0"/>
              <a:cs typeface="Arial" panose="020B0604020202020204" pitchFamily="34" charset="0"/>
            </a:rPr>
            <a:t>5 671,1  тыс. руб.</a:t>
          </a:r>
        </a:p>
      </dgm:t>
    </dgm:pt>
    <dgm:pt modelId="{8DBCCC81-C4B0-4CFE-A1FB-99F6FA4379F1}" type="parTrans" cxnId="{53D128C7-9AC3-4DB1-A2CC-AC5731AC5198}">
      <dgm:prSet/>
      <dgm:spPr/>
      <dgm:t>
        <a:bodyPr/>
        <a:lstStyle/>
        <a:p>
          <a:endParaRPr lang="ru-RU"/>
        </a:p>
      </dgm:t>
    </dgm:pt>
    <dgm:pt modelId="{2182F9C7-4B2B-4670-BCA1-B5D780681F3E}" type="sibTrans" cxnId="{53D128C7-9AC3-4DB1-A2CC-AC5731AC5198}">
      <dgm:prSet/>
      <dgm:spPr/>
      <dgm:t>
        <a:bodyPr/>
        <a:lstStyle/>
        <a:p>
          <a:endParaRPr lang="ru-RU"/>
        </a:p>
      </dgm:t>
    </dgm:pt>
    <dgm:pt modelId="{D755AF42-90FC-402C-95B1-302D4AB9A416}">
      <dgm:prSet phldrT="[Текст]" custT="1"/>
      <dgm:spPr/>
      <dgm:t>
        <a:bodyPr/>
        <a:lstStyle/>
        <a:p>
          <a:r>
            <a:rPr lang="ru-RU" sz="900" b="1" dirty="0">
              <a:latin typeface="Arial" panose="020B0604020202020204" pitchFamily="34" charset="0"/>
              <a:cs typeface="Arial" panose="020B0604020202020204" pitchFamily="34" charset="0"/>
            </a:rPr>
            <a:t>МП мероприятий, направленных на решение вопроса местного значения в сфере озеленения на  территории ВМО города федерального значения Санкт-Петербурга поселок Солнечное  </a:t>
          </a:r>
        </a:p>
        <a:p>
          <a:r>
            <a:rPr lang="ru-RU" sz="900" b="1" dirty="0">
              <a:latin typeface="Arial" panose="020B0604020202020204" pitchFamily="34" charset="0"/>
              <a:cs typeface="Arial" panose="020B0604020202020204" pitchFamily="34" charset="0"/>
            </a:rPr>
            <a:t>на 2024 год</a:t>
          </a:r>
        </a:p>
        <a:p>
          <a:r>
            <a:rPr lang="ru-RU" sz="1000" b="1" dirty="0">
              <a:solidFill>
                <a:schemeClr val="tx1"/>
              </a:solidFill>
              <a:latin typeface="Arial" panose="020B0604020202020204" pitchFamily="34" charset="0"/>
              <a:cs typeface="Arial" panose="020B0604020202020204" pitchFamily="34" charset="0"/>
            </a:rPr>
            <a:t>936,4 тыс. руб</a:t>
          </a:r>
          <a:r>
            <a:rPr lang="ru-RU" sz="1000" dirty="0">
              <a:solidFill>
                <a:schemeClr val="tx1"/>
              </a:solidFill>
            </a:rPr>
            <a:t>.</a:t>
          </a:r>
          <a:endParaRPr lang="ru-RU" sz="1000" dirty="0">
            <a:solidFill>
              <a:schemeClr val="tx1"/>
            </a:solidFill>
            <a:latin typeface="Arial" panose="020B0604020202020204" pitchFamily="34" charset="0"/>
            <a:cs typeface="Arial" panose="020B0604020202020204" pitchFamily="34" charset="0"/>
          </a:endParaRPr>
        </a:p>
      </dgm:t>
    </dgm:pt>
    <dgm:pt modelId="{99AA853B-3F09-4CD6-9B58-6F5344F1A953}" type="parTrans" cxnId="{0608B6A9-6AEF-4103-8879-E1A7297B0B59}">
      <dgm:prSet/>
      <dgm:spPr/>
      <dgm:t>
        <a:bodyPr/>
        <a:lstStyle/>
        <a:p>
          <a:endParaRPr lang="ru-RU"/>
        </a:p>
      </dgm:t>
    </dgm:pt>
    <dgm:pt modelId="{930C0C91-578A-4FF0-9E3A-28A2834FA52A}" type="sibTrans" cxnId="{0608B6A9-6AEF-4103-8879-E1A7297B0B59}">
      <dgm:prSet/>
      <dgm:spPr/>
      <dgm:t>
        <a:bodyPr/>
        <a:lstStyle/>
        <a:p>
          <a:endParaRPr lang="ru-RU"/>
        </a:p>
      </dgm:t>
    </dgm:pt>
    <dgm:pt modelId="{64E16498-2EA7-43A5-A217-9273E3666B23}">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ru-RU" sz="800" b="1" dirty="0"/>
            <a:t>МП мероприятий, направленных на решение вопроса местного значения в организации благоустройства земельных участков, расположенных в границах ВМО города федерального значения Санкт-Петербурга поселок Солнечное, находящихся в государственной собственности Санкт-Петербурга, а также земель и земельных участков, государственная собственность на которых не разграничена на  2024 год</a:t>
          </a:r>
          <a:endParaRPr lang="ru-RU" sz="800" dirty="0"/>
        </a:p>
        <a:p>
          <a:pPr marL="0" marR="0" lvl="0" indent="0" defTabSz="914400" eaLnBrk="1" fontAlgn="auto" latinLnBrk="0" hangingPunct="1">
            <a:lnSpc>
              <a:spcPct val="100000"/>
            </a:lnSpc>
            <a:spcBef>
              <a:spcPts val="0"/>
            </a:spcBef>
            <a:spcAft>
              <a:spcPts val="0"/>
            </a:spcAft>
            <a:buClrTx/>
            <a:buSzTx/>
            <a:buFontTx/>
            <a:buNone/>
            <a:tabLst/>
            <a:defRPr/>
          </a:pPr>
          <a:r>
            <a:rPr lang="ru-RU" sz="1000" b="1" dirty="0">
              <a:solidFill>
                <a:schemeClr val="tx1"/>
              </a:solidFill>
              <a:latin typeface="Arial" panose="020B0604020202020204" pitchFamily="34" charset="0"/>
              <a:cs typeface="Arial" panose="020B0604020202020204" pitchFamily="34" charset="0"/>
            </a:rPr>
            <a:t>5 200,0  тыс. руб. </a:t>
          </a:r>
        </a:p>
        <a:p>
          <a:pPr marL="0" marR="0" lvl="0" indent="0" defTabSz="914400" eaLnBrk="1" fontAlgn="auto" latinLnBrk="0" hangingPunct="1">
            <a:lnSpc>
              <a:spcPct val="100000"/>
            </a:lnSpc>
            <a:spcBef>
              <a:spcPts val="0"/>
            </a:spcBef>
            <a:spcAft>
              <a:spcPts val="0"/>
            </a:spcAft>
            <a:buClrTx/>
            <a:buSzTx/>
            <a:buFontTx/>
            <a:buNone/>
            <a:tabLst/>
            <a:defRPr/>
          </a:pPr>
          <a:r>
            <a:rPr lang="ru-RU" sz="700" b="1" dirty="0"/>
            <a:t> </a:t>
          </a:r>
          <a:endParaRPr lang="ru-RU" sz="700" dirty="0"/>
        </a:p>
        <a:p>
          <a:pPr lvl="0" defTabSz="400050">
            <a:lnSpc>
              <a:spcPct val="90000"/>
            </a:lnSpc>
            <a:spcBef>
              <a:spcPct val="0"/>
            </a:spcBef>
            <a:spcAft>
              <a:spcPct val="35000"/>
            </a:spcAft>
          </a:pPr>
          <a:endParaRPr lang="ru-RU" sz="700" dirty="0"/>
        </a:p>
      </dgm:t>
    </dgm:pt>
    <dgm:pt modelId="{FA7C2756-390E-4E41-9401-AA645E47552D}" type="parTrans" cxnId="{F056D524-E2F4-4B0F-98A5-FA0079AF47D4}">
      <dgm:prSet/>
      <dgm:spPr/>
      <dgm:t>
        <a:bodyPr/>
        <a:lstStyle/>
        <a:p>
          <a:endParaRPr lang="ru-RU"/>
        </a:p>
      </dgm:t>
    </dgm:pt>
    <dgm:pt modelId="{21DDE48C-4AA7-41DD-AC57-7BFCFEB5910B}" type="sibTrans" cxnId="{F056D524-E2F4-4B0F-98A5-FA0079AF47D4}">
      <dgm:prSet/>
      <dgm:spPr/>
      <dgm:t>
        <a:bodyPr/>
        <a:lstStyle/>
        <a:p>
          <a:endParaRPr lang="ru-RU"/>
        </a:p>
      </dgm:t>
    </dgm:pt>
    <dgm:pt modelId="{8C32511B-E1DC-4475-940B-37C226283E08}">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ru-RU" sz="900" b="1" dirty="0"/>
            <a:t>МП мероприятий,</a:t>
          </a:r>
          <a:endParaRPr lang="ru-RU" sz="900" dirty="0"/>
        </a:p>
        <a:p>
          <a:pPr marL="0" marR="0" lvl="0" indent="0" defTabSz="533400" eaLnBrk="1" fontAlgn="auto" latinLnBrk="0" hangingPunct="1">
            <a:lnSpc>
              <a:spcPct val="90000"/>
            </a:lnSpc>
            <a:spcBef>
              <a:spcPct val="0"/>
            </a:spcBef>
            <a:spcAft>
              <a:spcPct val="35000"/>
            </a:spcAft>
            <a:buClrTx/>
            <a:buSzTx/>
            <a:buFontTx/>
            <a:buNone/>
            <a:tabLst/>
            <a:defRPr/>
          </a:pPr>
          <a:r>
            <a:rPr lang="ru-RU" sz="900" b="1" dirty="0"/>
            <a:t>направленных на решение вопроса молодежной политики и проведении работ по военно-патриотическому воспитанию граждан ВМО города федерального значения Санкт-Петербурга поселок Солнечное на 2024 год</a:t>
          </a:r>
        </a:p>
        <a:p>
          <a:pPr marL="0" marR="0" lvl="0" indent="0" defTabSz="914400" eaLnBrk="1" fontAlgn="auto" latinLnBrk="0" hangingPunct="1">
            <a:lnSpc>
              <a:spcPct val="100000"/>
            </a:lnSpc>
            <a:spcBef>
              <a:spcPts val="0"/>
            </a:spcBef>
            <a:spcAft>
              <a:spcPts val="0"/>
            </a:spcAft>
            <a:buClrTx/>
            <a:buSzTx/>
            <a:buFontTx/>
            <a:buNone/>
            <a:tabLst/>
            <a:defRPr/>
          </a:pPr>
          <a:r>
            <a:rPr lang="ru-RU" sz="1000" b="1" dirty="0">
              <a:solidFill>
                <a:schemeClr val="tx1"/>
              </a:solidFill>
              <a:latin typeface="Arial" panose="020B0604020202020204" pitchFamily="34" charset="0"/>
              <a:cs typeface="Arial" panose="020B0604020202020204" pitchFamily="34" charset="0"/>
            </a:rPr>
            <a:t>495,0  тыс. руб.</a:t>
          </a:r>
        </a:p>
        <a:p>
          <a:pPr marL="0" marR="0" lvl="0" indent="0" defTabSz="533400" eaLnBrk="1" fontAlgn="auto" latinLnBrk="0" hangingPunct="1">
            <a:lnSpc>
              <a:spcPct val="90000"/>
            </a:lnSpc>
            <a:spcBef>
              <a:spcPct val="0"/>
            </a:spcBef>
            <a:spcAft>
              <a:spcPct val="35000"/>
            </a:spcAft>
            <a:buClrTx/>
            <a:buSzTx/>
            <a:buFontTx/>
            <a:buNone/>
            <a:tabLst/>
            <a:defRPr/>
          </a:pPr>
          <a:endParaRPr lang="ru-RU" sz="800" dirty="0"/>
        </a:p>
        <a:p>
          <a:pPr marL="0" marR="0" lvl="0" indent="0" defTabSz="533400" eaLnBrk="1" fontAlgn="auto" latinLnBrk="0" hangingPunct="1">
            <a:lnSpc>
              <a:spcPct val="90000"/>
            </a:lnSpc>
            <a:spcBef>
              <a:spcPct val="0"/>
            </a:spcBef>
            <a:spcAft>
              <a:spcPct val="35000"/>
            </a:spcAft>
            <a:buClrTx/>
            <a:buSzTx/>
            <a:buFontTx/>
            <a:buNone/>
            <a:tabLst/>
            <a:defRPr/>
          </a:pPr>
          <a:endParaRPr lang="ru-RU" sz="800" dirty="0"/>
        </a:p>
        <a:p>
          <a:pPr lvl="0" defTabSz="533400">
            <a:lnSpc>
              <a:spcPct val="90000"/>
            </a:lnSpc>
            <a:spcBef>
              <a:spcPct val="0"/>
            </a:spcBef>
            <a:spcAft>
              <a:spcPct val="35000"/>
            </a:spcAft>
          </a:pPr>
          <a:endParaRPr lang="ru-RU" sz="800" dirty="0"/>
        </a:p>
      </dgm:t>
    </dgm:pt>
    <dgm:pt modelId="{4CD58D92-65C5-4C98-B0F6-F2E5ACE5D1EB}" type="parTrans" cxnId="{E70BEA97-F8BF-414D-88E5-FD13A14F95E8}">
      <dgm:prSet/>
      <dgm:spPr/>
      <dgm:t>
        <a:bodyPr/>
        <a:lstStyle/>
        <a:p>
          <a:endParaRPr lang="ru-RU"/>
        </a:p>
      </dgm:t>
    </dgm:pt>
    <dgm:pt modelId="{5C34DCD3-F0FD-4319-9B33-C2B3B952AF5E}" type="sibTrans" cxnId="{E70BEA97-F8BF-414D-88E5-FD13A14F95E8}">
      <dgm:prSet/>
      <dgm:spPr/>
      <dgm:t>
        <a:bodyPr/>
        <a:lstStyle/>
        <a:p>
          <a:endParaRPr lang="ru-RU"/>
        </a:p>
      </dgm:t>
    </dgm:pt>
    <dgm:pt modelId="{CB20C29B-C46D-47A5-8332-E9937DBE8EBD}" type="pres">
      <dgm:prSet presAssocID="{78A198E1-3ECF-4FD6-885B-41859D2F1F4D}" presName="diagram" presStyleCnt="0">
        <dgm:presLayoutVars>
          <dgm:dir/>
          <dgm:resizeHandles val="exact"/>
        </dgm:presLayoutVars>
      </dgm:prSet>
      <dgm:spPr/>
      <dgm:t>
        <a:bodyPr/>
        <a:lstStyle/>
        <a:p>
          <a:endParaRPr lang="ru-RU"/>
        </a:p>
      </dgm:t>
    </dgm:pt>
    <dgm:pt modelId="{6C5C551C-5971-4AB4-8884-E8A5DA6088FA}" type="pres">
      <dgm:prSet presAssocID="{79A80D1E-2CB1-4573-99D4-66AA5D0DA9D6}" presName="node" presStyleLbl="node1" presStyleIdx="0" presStyleCnt="7" custScaleX="2000000" custScaleY="2000000">
        <dgm:presLayoutVars>
          <dgm:bulletEnabled val="1"/>
        </dgm:presLayoutVars>
      </dgm:prSet>
      <dgm:spPr/>
      <dgm:t>
        <a:bodyPr/>
        <a:lstStyle/>
        <a:p>
          <a:endParaRPr lang="ru-RU"/>
        </a:p>
      </dgm:t>
    </dgm:pt>
    <dgm:pt modelId="{EE80B37D-F67D-4FE3-B826-08CA08DF88C4}" type="pres">
      <dgm:prSet presAssocID="{E0D0EFFA-CD5D-491C-99F2-A6F971065393}" presName="sibTrans" presStyleCnt="0"/>
      <dgm:spPr/>
    </dgm:pt>
    <dgm:pt modelId="{DB7BF4B0-67F4-436C-87C3-E0122E920345}" type="pres">
      <dgm:prSet presAssocID="{A88832BB-5B95-41FA-A630-2E6DB20E2672}" presName="node" presStyleLbl="node1" presStyleIdx="1" presStyleCnt="7" custScaleX="2000000" custScaleY="2000000">
        <dgm:presLayoutVars>
          <dgm:bulletEnabled val="1"/>
        </dgm:presLayoutVars>
      </dgm:prSet>
      <dgm:spPr/>
      <dgm:t>
        <a:bodyPr/>
        <a:lstStyle/>
        <a:p>
          <a:endParaRPr lang="ru-RU"/>
        </a:p>
      </dgm:t>
    </dgm:pt>
    <dgm:pt modelId="{0DCF6117-5078-4FB3-B4D5-C93A486B9CBD}" type="pres">
      <dgm:prSet presAssocID="{DA34E99B-F81B-453E-A27B-7E764D30E10A}" presName="sibTrans" presStyleCnt="0"/>
      <dgm:spPr/>
    </dgm:pt>
    <dgm:pt modelId="{AF85A85C-7F64-4068-9879-906D8E1B0D88}" type="pres">
      <dgm:prSet presAssocID="{BA14173B-DA8C-4A42-A218-FAF6CA03AA1D}" presName="node" presStyleLbl="node1" presStyleIdx="2" presStyleCnt="7" custScaleX="2000000" custScaleY="2000000">
        <dgm:presLayoutVars>
          <dgm:bulletEnabled val="1"/>
        </dgm:presLayoutVars>
      </dgm:prSet>
      <dgm:spPr/>
      <dgm:t>
        <a:bodyPr/>
        <a:lstStyle/>
        <a:p>
          <a:endParaRPr lang="ru-RU"/>
        </a:p>
      </dgm:t>
    </dgm:pt>
    <dgm:pt modelId="{F86A62EE-25E0-479E-B909-CC2DCF037CEA}" type="pres">
      <dgm:prSet presAssocID="{A977A858-3C2A-498E-A0D6-D10CFC1935BD}" presName="sibTrans" presStyleCnt="0"/>
      <dgm:spPr/>
    </dgm:pt>
    <dgm:pt modelId="{CCF914C9-EAE6-48E1-B8B5-62B9F8375BC3}" type="pres">
      <dgm:prSet presAssocID="{A689C1CE-0281-4663-900C-E22F47B832C8}" presName="node" presStyleLbl="node1" presStyleIdx="3" presStyleCnt="7" custScaleX="2000000" custScaleY="2000000">
        <dgm:presLayoutVars>
          <dgm:bulletEnabled val="1"/>
        </dgm:presLayoutVars>
      </dgm:prSet>
      <dgm:spPr/>
      <dgm:t>
        <a:bodyPr/>
        <a:lstStyle/>
        <a:p>
          <a:endParaRPr lang="ru-RU"/>
        </a:p>
      </dgm:t>
    </dgm:pt>
    <dgm:pt modelId="{0C9490BA-E7FF-4CFF-AF9D-9458FE4C2A22}" type="pres">
      <dgm:prSet presAssocID="{2182F9C7-4B2B-4670-BCA1-B5D780681F3E}" presName="sibTrans" presStyleCnt="0"/>
      <dgm:spPr/>
    </dgm:pt>
    <dgm:pt modelId="{35BC9840-1442-4657-8104-80A17370479A}" type="pres">
      <dgm:prSet presAssocID="{D755AF42-90FC-402C-95B1-302D4AB9A416}" presName="node" presStyleLbl="node1" presStyleIdx="4" presStyleCnt="7" custScaleX="2000000" custScaleY="2000000">
        <dgm:presLayoutVars>
          <dgm:bulletEnabled val="1"/>
        </dgm:presLayoutVars>
      </dgm:prSet>
      <dgm:spPr/>
      <dgm:t>
        <a:bodyPr/>
        <a:lstStyle/>
        <a:p>
          <a:endParaRPr lang="ru-RU"/>
        </a:p>
      </dgm:t>
    </dgm:pt>
    <dgm:pt modelId="{85779DA4-2579-4E6B-9BB9-01AA8709C8B4}" type="pres">
      <dgm:prSet presAssocID="{930C0C91-578A-4FF0-9E3A-28A2834FA52A}" presName="sibTrans" presStyleCnt="0"/>
      <dgm:spPr/>
    </dgm:pt>
    <dgm:pt modelId="{C36BF953-FFAF-4541-ABC0-3CBEFAA20536}" type="pres">
      <dgm:prSet presAssocID="{64E16498-2EA7-43A5-A217-9273E3666B23}" presName="node" presStyleLbl="node1" presStyleIdx="5" presStyleCnt="7" custScaleX="2000000" custScaleY="2000000">
        <dgm:presLayoutVars>
          <dgm:bulletEnabled val="1"/>
        </dgm:presLayoutVars>
      </dgm:prSet>
      <dgm:spPr/>
      <dgm:t>
        <a:bodyPr/>
        <a:lstStyle/>
        <a:p>
          <a:endParaRPr lang="ru-RU"/>
        </a:p>
      </dgm:t>
    </dgm:pt>
    <dgm:pt modelId="{D0FCA935-B78A-4ABC-8905-D971D87B77AA}" type="pres">
      <dgm:prSet presAssocID="{21DDE48C-4AA7-41DD-AC57-7BFCFEB5910B}" presName="sibTrans" presStyleCnt="0"/>
      <dgm:spPr/>
    </dgm:pt>
    <dgm:pt modelId="{A61D4CEA-5B85-4B1C-B0D4-2921FF3BA3EA}" type="pres">
      <dgm:prSet presAssocID="{8C32511B-E1DC-4475-940B-37C226283E08}" presName="node" presStyleLbl="node1" presStyleIdx="6" presStyleCnt="7" custScaleX="2000000" custScaleY="2000000">
        <dgm:presLayoutVars>
          <dgm:bulletEnabled val="1"/>
        </dgm:presLayoutVars>
      </dgm:prSet>
      <dgm:spPr/>
      <dgm:t>
        <a:bodyPr/>
        <a:lstStyle/>
        <a:p>
          <a:endParaRPr lang="ru-RU"/>
        </a:p>
      </dgm:t>
    </dgm:pt>
  </dgm:ptLst>
  <dgm:cxnLst>
    <dgm:cxn modelId="{3B88B953-A161-468A-B5E8-097E070F59D3}" type="presOf" srcId="{8C32511B-E1DC-4475-940B-37C226283E08}" destId="{A61D4CEA-5B85-4B1C-B0D4-2921FF3BA3EA}" srcOrd="0" destOrd="0" presId="urn:microsoft.com/office/officeart/2005/8/layout/default"/>
    <dgm:cxn modelId="{0608B6A9-6AEF-4103-8879-E1A7297B0B59}" srcId="{78A198E1-3ECF-4FD6-885B-41859D2F1F4D}" destId="{D755AF42-90FC-402C-95B1-302D4AB9A416}" srcOrd="4" destOrd="0" parTransId="{99AA853B-3F09-4CD6-9B58-6F5344F1A953}" sibTransId="{930C0C91-578A-4FF0-9E3A-28A2834FA52A}"/>
    <dgm:cxn modelId="{6EE7995E-FDFE-4A93-8409-1B5F2A25D95D}" type="presOf" srcId="{64E16498-2EA7-43A5-A217-9273E3666B23}" destId="{C36BF953-FFAF-4541-ABC0-3CBEFAA20536}" srcOrd="0" destOrd="0" presId="urn:microsoft.com/office/officeart/2005/8/layout/default"/>
    <dgm:cxn modelId="{F056D524-E2F4-4B0F-98A5-FA0079AF47D4}" srcId="{78A198E1-3ECF-4FD6-885B-41859D2F1F4D}" destId="{64E16498-2EA7-43A5-A217-9273E3666B23}" srcOrd="5" destOrd="0" parTransId="{FA7C2756-390E-4E41-9401-AA645E47552D}" sibTransId="{21DDE48C-4AA7-41DD-AC57-7BFCFEB5910B}"/>
    <dgm:cxn modelId="{0517FE7C-2DF8-4F77-BABC-F97005B4789F}" type="presOf" srcId="{78A198E1-3ECF-4FD6-885B-41859D2F1F4D}" destId="{CB20C29B-C46D-47A5-8332-E9937DBE8EBD}" srcOrd="0" destOrd="0" presId="urn:microsoft.com/office/officeart/2005/8/layout/default"/>
    <dgm:cxn modelId="{813AFB1A-911C-4602-BD5A-D872284B0300}" type="presOf" srcId="{D755AF42-90FC-402C-95B1-302D4AB9A416}" destId="{35BC9840-1442-4657-8104-80A17370479A}" srcOrd="0" destOrd="0" presId="urn:microsoft.com/office/officeart/2005/8/layout/default"/>
    <dgm:cxn modelId="{786F372E-9403-4036-9D4E-BB3B24020880}" srcId="{78A198E1-3ECF-4FD6-885B-41859D2F1F4D}" destId="{BA14173B-DA8C-4A42-A218-FAF6CA03AA1D}" srcOrd="2" destOrd="0" parTransId="{5ECD5364-03FF-4EAC-A742-9B3B04AE5469}" sibTransId="{A977A858-3C2A-498E-A0D6-D10CFC1935BD}"/>
    <dgm:cxn modelId="{C22C4B31-9A90-41C1-8C2F-04B32B87FF65}" type="presOf" srcId="{A88832BB-5B95-41FA-A630-2E6DB20E2672}" destId="{DB7BF4B0-67F4-436C-87C3-E0122E920345}" srcOrd="0" destOrd="0" presId="urn:microsoft.com/office/officeart/2005/8/layout/default"/>
    <dgm:cxn modelId="{E70BEA97-F8BF-414D-88E5-FD13A14F95E8}" srcId="{78A198E1-3ECF-4FD6-885B-41859D2F1F4D}" destId="{8C32511B-E1DC-4475-940B-37C226283E08}" srcOrd="6" destOrd="0" parTransId="{4CD58D92-65C5-4C98-B0F6-F2E5ACE5D1EB}" sibTransId="{5C34DCD3-F0FD-4319-9B33-C2B3B952AF5E}"/>
    <dgm:cxn modelId="{99DE7B5F-C193-47A0-95E3-D97A2422196F}" srcId="{78A198E1-3ECF-4FD6-885B-41859D2F1F4D}" destId="{A88832BB-5B95-41FA-A630-2E6DB20E2672}" srcOrd="1" destOrd="0" parTransId="{984F984F-04CE-4390-B452-0B079DFDE01C}" sibTransId="{DA34E99B-F81B-453E-A27B-7E764D30E10A}"/>
    <dgm:cxn modelId="{53D128C7-9AC3-4DB1-A2CC-AC5731AC5198}" srcId="{78A198E1-3ECF-4FD6-885B-41859D2F1F4D}" destId="{A689C1CE-0281-4663-900C-E22F47B832C8}" srcOrd="3" destOrd="0" parTransId="{8DBCCC81-C4B0-4CFE-A1FB-99F6FA4379F1}" sibTransId="{2182F9C7-4B2B-4670-BCA1-B5D780681F3E}"/>
    <dgm:cxn modelId="{05FC62FE-4F88-4AE2-9A07-C9609854F6E5}" srcId="{78A198E1-3ECF-4FD6-885B-41859D2F1F4D}" destId="{79A80D1E-2CB1-4573-99D4-66AA5D0DA9D6}" srcOrd="0" destOrd="0" parTransId="{1188B731-EBE2-483E-8D19-8630AB088296}" sibTransId="{E0D0EFFA-CD5D-491C-99F2-A6F971065393}"/>
    <dgm:cxn modelId="{C6F2784F-6EE6-4627-9939-480C0127361D}" type="presOf" srcId="{79A80D1E-2CB1-4573-99D4-66AA5D0DA9D6}" destId="{6C5C551C-5971-4AB4-8884-E8A5DA6088FA}" srcOrd="0" destOrd="0" presId="urn:microsoft.com/office/officeart/2005/8/layout/default"/>
    <dgm:cxn modelId="{31254829-03CF-4506-B719-E0177F32B933}" type="presOf" srcId="{A689C1CE-0281-4663-900C-E22F47B832C8}" destId="{CCF914C9-EAE6-48E1-B8B5-62B9F8375BC3}" srcOrd="0" destOrd="0" presId="urn:microsoft.com/office/officeart/2005/8/layout/default"/>
    <dgm:cxn modelId="{54824A29-71F8-468C-93F2-89319848C00D}" type="presOf" srcId="{BA14173B-DA8C-4A42-A218-FAF6CA03AA1D}" destId="{AF85A85C-7F64-4068-9879-906D8E1B0D88}" srcOrd="0" destOrd="0" presId="urn:microsoft.com/office/officeart/2005/8/layout/default"/>
    <dgm:cxn modelId="{34B53A71-3083-42C6-AC3E-4BA2644EE47F}" type="presParOf" srcId="{CB20C29B-C46D-47A5-8332-E9937DBE8EBD}" destId="{6C5C551C-5971-4AB4-8884-E8A5DA6088FA}" srcOrd="0" destOrd="0" presId="urn:microsoft.com/office/officeart/2005/8/layout/default"/>
    <dgm:cxn modelId="{993AE722-8B79-424E-B85E-AF1920FC3730}" type="presParOf" srcId="{CB20C29B-C46D-47A5-8332-E9937DBE8EBD}" destId="{EE80B37D-F67D-4FE3-B826-08CA08DF88C4}" srcOrd="1" destOrd="0" presId="urn:microsoft.com/office/officeart/2005/8/layout/default"/>
    <dgm:cxn modelId="{A656E894-56E9-4996-B5D2-0003D823E4EF}" type="presParOf" srcId="{CB20C29B-C46D-47A5-8332-E9937DBE8EBD}" destId="{DB7BF4B0-67F4-436C-87C3-E0122E920345}" srcOrd="2" destOrd="0" presId="urn:microsoft.com/office/officeart/2005/8/layout/default"/>
    <dgm:cxn modelId="{B4DC33EB-BDF6-4C03-9394-A279837D18CE}" type="presParOf" srcId="{CB20C29B-C46D-47A5-8332-E9937DBE8EBD}" destId="{0DCF6117-5078-4FB3-B4D5-C93A486B9CBD}" srcOrd="3" destOrd="0" presId="urn:microsoft.com/office/officeart/2005/8/layout/default"/>
    <dgm:cxn modelId="{1297D734-223A-490B-B67D-C41FDF2A20C9}" type="presParOf" srcId="{CB20C29B-C46D-47A5-8332-E9937DBE8EBD}" destId="{AF85A85C-7F64-4068-9879-906D8E1B0D88}" srcOrd="4" destOrd="0" presId="urn:microsoft.com/office/officeart/2005/8/layout/default"/>
    <dgm:cxn modelId="{12B58B0D-4776-46D0-9233-B3E2DDC21E68}" type="presParOf" srcId="{CB20C29B-C46D-47A5-8332-E9937DBE8EBD}" destId="{F86A62EE-25E0-479E-B909-CC2DCF037CEA}" srcOrd="5" destOrd="0" presId="urn:microsoft.com/office/officeart/2005/8/layout/default"/>
    <dgm:cxn modelId="{47D0EC68-33F0-426C-BFEE-4DE4C19A4B5E}" type="presParOf" srcId="{CB20C29B-C46D-47A5-8332-E9937DBE8EBD}" destId="{CCF914C9-EAE6-48E1-B8B5-62B9F8375BC3}" srcOrd="6" destOrd="0" presId="urn:microsoft.com/office/officeart/2005/8/layout/default"/>
    <dgm:cxn modelId="{ED233988-E2A9-428C-BCB6-FBF93974EC44}" type="presParOf" srcId="{CB20C29B-C46D-47A5-8332-E9937DBE8EBD}" destId="{0C9490BA-E7FF-4CFF-AF9D-9458FE4C2A22}" srcOrd="7" destOrd="0" presId="urn:microsoft.com/office/officeart/2005/8/layout/default"/>
    <dgm:cxn modelId="{F901C0DF-4590-4208-981C-4EE8E4259113}" type="presParOf" srcId="{CB20C29B-C46D-47A5-8332-E9937DBE8EBD}" destId="{35BC9840-1442-4657-8104-80A17370479A}" srcOrd="8" destOrd="0" presId="urn:microsoft.com/office/officeart/2005/8/layout/default"/>
    <dgm:cxn modelId="{1825C49E-8A77-4A98-B396-A4161FE1F801}" type="presParOf" srcId="{CB20C29B-C46D-47A5-8332-E9937DBE8EBD}" destId="{85779DA4-2579-4E6B-9BB9-01AA8709C8B4}" srcOrd="9" destOrd="0" presId="urn:microsoft.com/office/officeart/2005/8/layout/default"/>
    <dgm:cxn modelId="{97FBE19D-612E-43C7-95DF-9043CAEA82D6}" type="presParOf" srcId="{CB20C29B-C46D-47A5-8332-E9937DBE8EBD}" destId="{C36BF953-FFAF-4541-ABC0-3CBEFAA20536}" srcOrd="10" destOrd="0" presId="urn:microsoft.com/office/officeart/2005/8/layout/default"/>
    <dgm:cxn modelId="{595840E5-3BD0-47E7-952A-E83194D19D09}" type="presParOf" srcId="{CB20C29B-C46D-47A5-8332-E9937DBE8EBD}" destId="{D0FCA935-B78A-4ABC-8905-D971D87B77AA}" srcOrd="11" destOrd="0" presId="urn:microsoft.com/office/officeart/2005/8/layout/default"/>
    <dgm:cxn modelId="{6478041B-BBBE-4C88-8079-AA05CECE247B}" type="presParOf" srcId="{CB20C29B-C46D-47A5-8332-E9937DBE8EBD}" destId="{A61D4CEA-5B85-4B1C-B0D4-2921FF3BA3EA}" srcOrd="1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832A97-6F23-47F8-B6C9-710BA53ECC46}"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ru-RU"/>
        </a:p>
      </dgm:t>
    </dgm:pt>
    <dgm:pt modelId="{AE716B10-4FA4-4D8C-89F8-CA8D45650B64}">
      <dgm:prSet phldrT="[Текст]" custT="1"/>
      <dgm:spPr/>
      <dgm:t>
        <a:bodyPr/>
        <a:lstStyle/>
        <a:p>
          <a:r>
            <a:rPr lang="ru-RU" sz="1000" b="1" dirty="0">
              <a:latin typeface="Arial" panose="020B0604020202020204" pitchFamily="34" charset="0"/>
              <a:cs typeface="Arial" panose="020B0604020202020204" pitchFamily="34" charset="0"/>
            </a:rPr>
            <a:t>МП мероприятий, направленных на решение вопросов местного значения по организации и проведении досуговых мероприятий для жителей ВМО города федерального значения Санкт-Петербурга поселок Солнечное на 2024 год</a:t>
          </a:r>
        </a:p>
        <a:p>
          <a:r>
            <a:rPr lang="ru-RU" sz="1000" b="1" dirty="0">
              <a:solidFill>
                <a:schemeClr val="tx1"/>
              </a:solidFill>
              <a:latin typeface="Arial" panose="020B0604020202020204" pitchFamily="34" charset="0"/>
              <a:cs typeface="Arial" panose="020B0604020202020204" pitchFamily="34" charset="0"/>
            </a:rPr>
            <a:t>2 810,0  тыс. руб.</a:t>
          </a:r>
          <a:endParaRPr lang="ru-RU" sz="1000" dirty="0"/>
        </a:p>
      </dgm:t>
    </dgm:pt>
    <dgm:pt modelId="{1CFF39AC-E40B-415A-AC81-F14B9BAF5D51}" type="parTrans" cxnId="{66F90242-B618-4A4C-AD8A-369F41F9EBB5}">
      <dgm:prSet/>
      <dgm:spPr/>
      <dgm:t>
        <a:bodyPr/>
        <a:lstStyle/>
        <a:p>
          <a:endParaRPr lang="ru-RU"/>
        </a:p>
      </dgm:t>
    </dgm:pt>
    <dgm:pt modelId="{B5DE4B39-A9A7-4ABB-B691-07C1BCFA8C5E}" type="sibTrans" cxnId="{66F90242-B618-4A4C-AD8A-369F41F9EBB5}">
      <dgm:prSet/>
      <dgm:spPr/>
      <dgm:t>
        <a:bodyPr/>
        <a:lstStyle/>
        <a:p>
          <a:endParaRPr lang="ru-RU"/>
        </a:p>
      </dgm:t>
    </dgm:pt>
    <dgm:pt modelId="{839788A6-21B4-4539-BE14-30A0CFED9F05}">
      <dgm:prSet phldrT="[Текст]" custT="1"/>
      <dgm:spPr/>
      <dgm:t>
        <a:bodyPr/>
        <a:lstStyle/>
        <a:p>
          <a:r>
            <a:rPr lang="ru-RU" sz="1000" b="1" dirty="0">
              <a:latin typeface="Arial" panose="020B0604020202020204" pitchFamily="34" charset="0"/>
              <a:cs typeface="Arial" panose="020B0604020202020204" pitchFamily="34" charset="0"/>
            </a:rPr>
            <a:t>МП мероприятий, направленных на решение вопросов местного значения по организации и проведению местных и участию в организации и проведении городских праздничных и иных зрелищных мероприятий для жителей ВМО города федерального значения Санкт-Петербурга поселок Солнечное на 2024 год</a:t>
          </a:r>
        </a:p>
        <a:p>
          <a:endParaRPr lang="ru-RU" sz="800" b="1" dirty="0"/>
        </a:p>
        <a:p>
          <a:r>
            <a:rPr lang="ru-RU" sz="1000" b="1" dirty="0">
              <a:solidFill>
                <a:schemeClr val="tx1"/>
              </a:solidFill>
              <a:latin typeface="Arial" panose="020B0604020202020204" pitchFamily="34" charset="0"/>
              <a:cs typeface="Arial" panose="020B0604020202020204" pitchFamily="34" charset="0"/>
            </a:rPr>
            <a:t>2 365,0  тыс. руб</a:t>
          </a:r>
          <a:r>
            <a:rPr lang="ru-RU" sz="800" b="1" dirty="0">
              <a:solidFill>
                <a:schemeClr val="tx1"/>
              </a:solidFill>
              <a:latin typeface="Arial" panose="020B0604020202020204" pitchFamily="34" charset="0"/>
              <a:cs typeface="Arial" panose="020B0604020202020204" pitchFamily="34" charset="0"/>
            </a:rPr>
            <a:t>.</a:t>
          </a:r>
          <a:endParaRPr lang="ru-RU" sz="800" dirty="0"/>
        </a:p>
      </dgm:t>
    </dgm:pt>
    <dgm:pt modelId="{2D58F5CD-D463-47C3-A5C6-CD01585C182A}" type="parTrans" cxnId="{C9FE7D7B-E883-4027-B753-318921460B40}">
      <dgm:prSet/>
      <dgm:spPr/>
      <dgm:t>
        <a:bodyPr/>
        <a:lstStyle/>
        <a:p>
          <a:endParaRPr lang="ru-RU"/>
        </a:p>
      </dgm:t>
    </dgm:pt>
    <dgm:pt modelId="{4BB35E35-FF1B-483C-ACD2-F63E93BFFE2A}" type="sibTrans" cxnId="{C9FE7D7B-E883-4027-B753-318921460B40}">
      <dgm:prSet/>
      <dgm:spPr/>
      <dgm:t>
        <a:bodyPr/>
        <a:lstStyle/>
        <a:p>
          <a:endParaRPr lang="ru-RU"/>
        </a:p>
      </dgm:t>
    </dgm:pt>
    <dgm:pt modelId="{C31DFFB0-9304-4455-83CB-BB6C67FFF51A}">
      <dgm:prSet phldrT="[Текст]" custT="1"/>
      <dgm:spPr/>
      <dgm:t>
        <a:bodyPr/>
        <a:lstStyle/>
        <a:p>
          <a:r>
            <a:rPr lang="ru-RU" sz="1000" b="1" dirty="0">
              <a:latin typeface="Arial" panose="020B0604020202020204" pitchFamily="34" charset="0"/>
              <a:cs typeface="Arial" panose="020B0604020202020204" pitchFamily="34" charset="0"/>
            </a:rPr>
            <a:t>МП мероприятий, направленных на решение вопроса местного значения по обеспечение условий для развития на территории МО физической культуры и массового спорта, организация и проведение официальных физкультурных мероприятий, физкультурно-оздоровительных мероприятий и спортивных мероприятий ВМО города федерального значения Санкт-Петербурга поселок Солнечное на 2024 год</a:t>
          </a:r>
        </a:p>
        <a:p>
          <a:r>
            <a:rPr lang="ru-RU" sz="1000" b="1" dirty="0">
              <a:solidFill>
                <a:schemeClr val="tx1"/>
              </a:solidFill>
              <a:latin typeface="Arial" panose="020B0604020202020204" pitchFamily="34" charset="0"/>
              <a:cs typeface="Arial" panose="020B0604020202020204" pitchFamily="34" charset="0"/>
            </a:rPr>
            <a:t>1 017,4  тыс. руб</a:t>
          </a:r>
          <a:r>
            <a:rPr lang="ru-RU" sz="1000" b="1" dirty="0">
              <a:solidFill>
                <a:schemeClr val="tx1"/>
              </a:solidFill>
            </a:rPr>
            <a:t>.</a:t>
          </a:r>
          <a:endParaRPr lang="ru-RU" sz="1000" dirty="0"/>
        </a:p>
      </dgm:t>
    </dgm:pt>
    <dgm:pt modelId="{85ED1B12-A074-49E4-86EE-BFFB4E8B18A8}" type="parTrans" cxnId="{1CBDA2C1-5416-43E4-B5F8-4A24DFC77FF6}">
      <dgm:prSet/>
      <dgm:spPr/>
      <dgm:t>
        <a:bodyPr/>
        <a:lstStyle/>
        <a:p>
          <a:endParaRPr lang="ru-RU"/>
        </a:p>
      </dgm:t>
    </dgm:pt>
    <dgm:pt modelId="{98F40DF4-37FB-4FF9-8566-E28EFBEDEE32}" type="sibTrans" cxnId="{1CBDA2C1-5416-43E4-B5F8-4A24DFC77FF6}">
      <dgm:prSet/>
      <dgm:spPr/>
      <dgm:t>
        <a:bodyPr/>
        <a:lstStyle/>
        <a:p>
          <a:endParaRPr lang="ru-RU"/>
        </a:p>
      </dgm:t>
    </dgm:pt>
    <dgm:pt modelId="{8D6BA8B3-FE7D-43DF-858E-274FBE3AC04C}">
      <dgm:prSet phldrT="[Текст]" custT="1"/>
      <dgm:spPr/>
      <dgm:t>
        <a:bodyPr/>
        <a:lstStyle/>
        <a:p>
          <a:r>
            <a:rPr lang="ru-RU" sz="800" b="1" dirty="0">
              <a:latin typeface="Arial" panose="020B0604020202020204" pitchFamily="34" charset="0"/>
              <a:cs typeface="Arial" panose="020B0604020202020204" pitchFamily="34" charset="0"/>
            </a:rPr>
            <a:t>МП мероприятий, направленных на решение вопроса местного значения по учреждению печатного средства массовой информации для опубликования муниципальных правовых актов, обсуждения проектов муниципальных правовых актов по вопросам местного значения, доведения до сведения жителей МО официальной информации о социально-экономическом и культурном развитии муниципального образования, о развитии его общественной инфраструктуры и иной официальной информации ВМО города федерального значения Санкт-Петербурга поселок Солнечное на 2024 год </a:t>
          </a:r>
        </a:p>
        <a:p>
          <a:r>
            <a:rPr lang="ru-RU" sz="1000" b="1" dirty="0">
              <a:solidFill>
                <a:schemeClr val="tx1"/>
              </a:solidFill>
            </a:rPr>
            <a:t>879,4  тыс. руб</a:t>
          </a:r>
          <a:r>
            <a:rPr lang="ru-RU" sz="800" b="1" dirty="0">
              <a:solidFill>
                <a:schemeClr val="tx1"/>
              </a:solidFill>
            </a:rPr>
            <a:t>. </a:t>
          </a:r>
          <a:endParaRPr lang="ru-RU" sz="800" dirty="0"/>
        </a:p>
      </dgm:t>
    </dgm:pt>
    <dgm:pt modelId="{5DD424FB-FE3A-496C-AE32-41C820B78D80}" type="parTrans" cxnId="{5B668BED-0990-40C1-83E2-1C379A8E240B}">
      <dgm:prSet/>
      <dgm:spPr/>
      <dgm:t>
        <a:bodyPr/>
        <a:lstStyle/>
        <a:p>
          <a:endParaRPr lang="ru-RU"/>
        </a:p>
      </dgm:t>
    </dgm:pt>
    <dgm:pt modelId="{A66E629B-0BD3-492E-B6F6-66FBDA58AA52}" type="sibTrans" cxnId="{5B668BED-0990-40C1-83E2-1C379A8E240B}">
      <dgm:prSet/>
      <dgm:spPr/>
      <dgm:t>
        <a:bodyPr/>
        <a:lstStyle/>
        <a:p>
          <a:endParaRPr lang="ru-RU"/>
        </a:p>
      </dgm:t>
    </dgm:pt>
    <dgm:pt modelId="{EDE420AE-329E-4BF2-8B1D-15AD2DA589D7}">
      <dgm:prSet phldrT="[Текст]" custT="1"/>
      <dgm:spPr/>
      <dgm:t>
        <a:bodyPr/>
        <a:lstStyle/>
        <a:p>
          <a:r>
            <a:rPr lang="ru-RU" sz="1100" b="1" dirty="0">
              <a:latin typeface="Arial" panose="020B0604020202020204" pitchFamily="34" charset="0"/>
              <a:cs typeface="Arial" panose="020B0604020202020204" pitchFamily="34" charset="0"/>
            </a:rPr>
            <a:t>МП мероприятий, направленных на решение вопросов формирования архивных фондов органов местного самоуправления ВМО  города федерального значения Санкт-Петербурга поселок Солнечное</a:t>
          </a:r>
          <a:endParaRPr lang="ru-RU" sz="1100" dirty="0">
            <a:latin typeface="Arial" panose="020B0604020202020204" pitchFamily="34" charset="0"/>
            <a:cs typeface="Arial" panose="020B0604020202020204" pitchFamily="34" charset="0"/>
          </a:endParaRPr>
        </a:p>
        <a:p>
          <a:r>
            <a:rPr lang="ru-RU" sz="1100" b="1" dirty="0">
              <a:latin typeface="Arial" panose="020B0604020202020204" pitchFamily="34" charset="0"/>
              <a:cs typeface="Arial" panose="020B0604020202020204" pitchFamily="34" charset="0"/>
            </a:rPr>
            <a:t>на 2024 год </a:t>
          </a:r>
        </a:p>
        <a:p>
          <a:r>
            <a:rPr lang="ru-RU" sz="1000" b="1" dirty="0">
              <a:solidFill>
                <a:schemeClr val="tx1"/>
              </a:solidFill>
            </a:rPr>
            <a:t>930,0  тыс. руб.</a:t>
          </a:r>
        </a:p>
      </dgm:t>
    </dgm:pt>
    <dgm:pt modelId="{E1E37BF3-88C2-4124-8D6C-1F89ED071DAF}" type="parTrans" cxnId="{0E1BACB5-7DAC-4168-8C96-061F749793D4}">
      <dgm:prSet/>
      <dgm:spPr/>
      <dgm:t>
        <a:bodyPr/>
        <a:lstStyle/>
        <a:p>
          <a:endParaRPr lang="ru-RU"/>
        </a:p>
      </dgm:t>
    </dgm:pt>
    <dgm:pt modelId="{35A7C844-37BE-409C-BD0C-D8CF20EAF917}" type="sibTrans" cxnId="{0E1BACB5-7DAC-4168-8C96-061F749793D4}">
      <dgm:prSet/>
      <dgm:spPr/>
      <dgm:t>
        <a:bodyPr/>
        <a:lstStyle/>
        <a:p>
          <a:endParaRPr lang="ru-RU"/>
        </a:p>
      </dgm:t>
    </dgm:pt>
    <dgm:pt modelId="{A5B93759-A60C-410A-BF9E-92EA987BF573}">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ru-RU" sz="1000" b="1" dirty="0">
              <a:latin typeface="Arial" panose="020B0604020202020204" pitchFamily="34" charset="0"/>
              <a:cs typeface="Arial" panose="020B0604020202020204" pitchFamily="34" charset="0"/>
            </a:rPr>
            <a:t>МП мероприятий, направленных на доведение до сведения жителей муниципального образования официальной информации о социально-экономическом и культурном развитии МО  о развитии его общественной инфраструктуры и иной официальной информации на 2024 год </a:t>
          </a:r>
        </a:p>
        <a:p>
          <a:pPr marL="0" marR="0" lvl="0" indent="0" defTabSz="914400" eaLnBrk="1" fontAlgn="auto" latinLnBrk="0" hangingPunct="1">
            <a:lnSpc>
              <a:spcPct val="100000"/>
            </a:lnSpc>
            <a:spcBef>
              <a:spcPts val="0"/>
            </a:spcBef>
            <a:spcAft>
              <a:spcPts val="0"/>
            </a:spcAft>
            <a:buClrTx/>
            <a:buSzTx/>
            <a:buFontTx/>
            <a:buNone/>
            <a:tabLst/>
            <a:defRPr/>
          </a:pPr>
          <a:endParaRPr lang="ru-RU" sz="1000" b="1" dirty="0">
            <a:solidFill>
              <a:schemeClr val="tx1"/>
            </a:solidFill>
          </a:endParaRPr>
        </a:p>
        <a:p>
          <a:pPr marL="0" marR="0" lvl="0" indent="0" defTabSz="914400" eaLnBrk="1" fontAlgn="auto" latinLnBrk="0" hangingPunct="1">
            <a:lnSpc>
              <a:spcPct val="100000"/>
            </a:lnSpc>
            <a:spcBef>
              <a:spcPts val="0"/>
            </a:spcBef>
            <a:spcAft>
              <a:spcPts val="0"/>
            </a:spcAft>
            <a:buClrTx/>
            <a:buSzTx/>
            <a:buFontTx/>
            <a:buNone/>
            <a:tabLst/>
            <a:defRPr/>
          </a:pPr>
          <a:r>
            <a:rPr lang="ru-RU" sz="1000" b="1" dirty="0">
              <a:solidFill>
                <a:schemeClr val="tx1"/>
              </a:solidFill>
            </a:rPr>
            <a:t>205,0  тыс. руб.</a:t>
          </a:r>
        </a:p>
        <a:p>
          <a:pPr lvl="0" defTabSz="533400">
            <a:lnSpc>
              <a:spcPct val="90000"/>
            </a:lnSpc>
            <a:spcBef>
              <a:spcPct val="0"/>
            </a:spcBef>
            <a:spcAft>
              <a:spcPct val="35000"/>
            </a:spcAft>
          </a:pPr>
          <a:endParaRPr lang="ru-RU" sz="1100" dirty="0"/>
        </a:p>
      </dgm:t>
    </dgm:pt>
    <dgm:pt modelId="{1F026F91-CEAE-4A50-BE63-46215A4FAE36}" type="parTrans" cxnId="{D436FA52-2296-49D9-9FB1-29FA78B419FF}">
      <dgm:prSet/>
      <dgm:spPr/>
      <dgm:t>
        <a:bodyPr/>
        <a:lstStyle/>
        <a:p>
          <a:endParaRPr lang="ru-RU"/>
        </a:p>
      </dgm:t>
    </dgm:pt>
    <dgm:pt modelId="{48559146-F58C-4678-A1B4-8852176629FD}" type="sibTrans" cxnId="{D436FA52-2296-49D9-9FB1-29FA78B419FF}">
      <dgm:prSet/>
      <dgm:spPr/>
      <dgm:t>
        <a:bodyPr/>
        <a:lstStyle/>
        <a:p>
          <a:endParaRPr lang="ru-RU"/>
        </a:p>
      </dgm:t>
    </dgm:pt>
    <dgm:pt modelId="{D8491A4A-85C8-48E8-869F-B4A7DBA6DC7A}">
      <dgm:prSe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ru-RU" sz="1000" b="1" dirty="0">
              <a:latin typeface="Arial" panose="020B0604020202020204" pitchFamily="34" charset="0"/>
              <a:cs typeface="Arial" panose="020B0604020202020204" pitchFamily="34" charset="0"/>
            </a:rPr>
            <a:t>МП мероприятий, направленных на решение вопросов социальной политики ВМО города федерального значения Санкт-Петербурга поселок Солнечное на 2024 год </a:t>
          </a:r>
        </a:p>
        <a:p>
          <a:pPr marL="0" marR="0" lvl="0" indent="0" defTabSz="914400" eaLnBrk="1" fontAlgn="auto" latinLnBrk="0" hangingPunct="1">
            <a:lnSpc>
              <a:spcPct val="100000"/>
            </a:lnSpc>
            <a:spcBef>
              <a:spcPts val="0"/>
            </a:spcBef>
            <a:spcAft>
              <a:spcPts val="0"/>
            </a:spcAft>
            <a:buClrTx/>
            <a:buSzTx/>
            <a:buFontTx/>
            <a:buNone/>
            <a:tabLst/>
            <a:defRPr/>
          </a:pPr>
          <a:endParaRPr lang="ru-RU" sz="1000" b="1" dirty="0">
            <a:solidFill>
              <a:schemeClr val="tx1"/>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lang="ru-RU" sz="1000" b="1" dirty="0">
              <a:solidFill>
                <a:schemeClr val="tx1"/>
              </a:solidFill>
              <a:latin typeface="Arial" panose="020B0604020202020204" pitchFamily="34" charset="0"/>
              <a:cs typeface="Arial" panose="020B0604020202020204" pitchFamily="34" charset="0"/>
            </a:rPr>
            <a:t>240,0 тыс. руб.</a:t>
          </a:r>
          <a:endParaRPr lang="ru-RU" sz="1000" dirty="0">
            <a:solidFill>
              <a:schemeClr val="tx1"/>
            </a:solidFill>
            <a:latin typeface="Arial" panose="020B0604020202020204" pitchFamily="34" charset="0"/>
            <a:cs typeface="Arial" panose="020B0604020202020204" pitchFamily="34" charset="0"/>
          </a:endParaRPr>
        </a:p>
        <a:p>
          <a:pPr lvl="0" defTabSz="444500">
            <a:lnSpc>
              <a:spcPct val="90000"/>
            </a:lnSpc>
            <a:spcBef>
              <a:spcPct val="0"/>
            </a:spcBef>
            <a:spcAft>
              <a:spcPct val="35000"/>
            </a:spcAft>
          </a:pPr>
          <a:endParaRPr lang="ru-RU" sz="1000" dirty="0"/>
        </a:p>
      </dgm:t>
    </dgm:pt>
    <dgm:pt modelId="{67B89307-340B-47F4-8A69-829D9D5B1248}" type="parTrans" cxnId="{E562822F-3809-4789-9D5D-C74180D8B460}">
      <dgm:prSet/>
      <dgm:spPr/>
      <dgm:t>
        <a:bodyPr/>
        <a:lstStyle/>
        <a:p>
          <a:endParaRPr lang="ru-RU"/>
        </a:p>
      </dgm:t>
    </dgm:pt>
    <dgm:pt modelId="{1AD0C822-8A70-4CF0-9BDB-0DF4B2AC780E}" type="sibTrans" cxnId="{E562822F-3809-4789-9D5D-C74180D8B460}">
      <dgm:prSet/>
      <dgm:spPr/>
      <dgm:t>
        <a:bodyPr/>
        <a:lstStyle/>
        <a:p>
          <a:endParaRPr lang="ru-RU"/>
        </a:p>
      </dgm:t>
    </dgm:pt>
    <dgm:pt modelId="{8A9D5CA9-8BFD-4DFF-B668-22501B8FF352}" type="pres">
      <dgm:prSet presAssocID="{F7832A97-6F23-47F8-B6C9-710BA53ECC46}" presName="diagram" presStyleCnt="0">
        <dgm:presLayoutVars>
          <dgm:dir/>
          <dgm:resizeHandles val="exact"/>
        </dgm:presLayoutVars>
      </dgm:prSet>
      <dgm:spPr/>
      <dgm:t>
        <a:bodyPr/>
        <a:lstStyle/>
        <a:p>
          <a:endParaRPr lang="ru-RU"/>
        </a:p>
      </dgm:t>
    </dgm:pt>
    <dgm:pt modelId="{7C914BA8-4A2C-43AB-901B-32370F7F20EE}" type="pres">
      <dgm:prSet presAssocID="{AE716B10-4FA4-4D8C-89F8-CA8D45650B64}" presName="node" presStyleLbl="node1" presStyleIdx="0" presStyleCnt="7" custScaleX="2000000" custScaleY="2000000" custLinFactNeighborX="-126" custLinFactNeighborY="689">
        <dgm:presLayoutVars>
          <dgm:bulletEnabled val="1"/>
        </dgm:presLayoutVars>
      </dgm:prSet>
      <dgm:spPr/>
      <dgm:t>
        <a:bodyPr/>
        <a:lstStyle/>
        <a:p>
          <a:endParaRPr lang="ru-RU"/>
        </a:p>
      </dgm:t>
    </dgm:pt>
    <dgm:pt modelId="{1CE8355D-7E62-4DE7-8732-E8F8753FD1C8}" type="pres">
      <dgm:prSet presAssocID="{B5DE4B39-A9A7-4ABB-B691-07C1BCFA8C5E}" presName="sibTrans" presStyleCnt="0"/>
      <dgm:spPr/>
    </dgm:pt>
    <dgm:pt modelId="{66FFBEB9-189A-483A-B421-9697482C3306}" type="pres">
      <dgm:prSet presAssocID="{839788A6-21B4-4539-BE14-30A0CFED9F05}" presName="node" presStyleLbl="node1" presStyleIdx="1" presStyleCnt="7" custScaleX="2000000" custScaleY="2000000">
        <dgm:presLayoutVars>
          <dgm:bulletEnabled val="1"/>
        </dgm:presLayoutVars>
      </dgm:prSet>
      <dgm:spPr/>
      <dgm:t>
        <a:bodyPr/>
        <a:lstStyle/>
        <a:p>
          <a:endParaRPr lang="ru-RU"/>
        </a:p>
      </dgm:t>
    </dgm:pt>
    <dgm:pt modelId="{3482BE4C-96E6-4134-A70F-28F82F67628F}" type="pres">
      <dgm:prSet presAssocID="{4BB35E35-FF1B-483C-ACD2-F63E93BFFE2A}" presName="sibTrans" presStyleCnt="0"/>
      <dgm:spPr/>
    </dgm:pt>
    <dgm:pt modelId="{7A270795-5060-4847-B713-8D471BED0FD1}" type="pres">
      <dgm:prSet presAssocID="{C31DFFB0-9304-4455-83CB-BB6C67FFF51A}" presName="node" presStyleLbl="node1" presStyleIdx="2" presStyleCnt="7" custScaleX="2000000" custScaleY="2000000">
        <dgm:presLayoutVars>
          <dgm:bulletEnabled val="1"/>
        </dgm:presLayoutVars>
      </dgm:prSet>
      <dgm:spPr/>
      <dgm:t>
        <a:bodyPr/>
        <a:lstStyle/>
        <a:p>
          <a:endParaRPr lang="ru-RU"/>
        </a:p>
      </dgm:t>
    </dgm:pt>
    <dgm:pt modelId="{90336469-2496-4E1D-B5C9-97C45D12F8A7}" type="pres">
      <dgm:prSet presAssocID="{98F40DF4-37FB-4FF9-8566-E28EFBEDEE32}" presName="sibTrans" presStyleCnt="0"/>
      <dgm:spPr/>
    </dgm:pt>
    <dgm:pt modelId="{F62F3866-7CA1-459C-9EB4-C1727EDC8C2C}" type="pres">
      <dgm:prSet presAssocID="{8D6BA8B3-FE7D-43DF-858E-274FBE3AC04C}" presName="node" presStyleLbl="node1" presStyleIdx="3" presStyleCnt="7" custScaleX="2000000" custScaleY="2000000">
        <dgm:presLayoutVars>
          <dgm:bulletEnabled val="1"/>
        </dgm:presLayoutVars>
      </dgm:prSet>
      <dgm:spPr/>
      <dgm:t>
        <a:bodyPr/>
        <a:lstStyle/>
        <a:p>
          <a:endParaRPr lang="ru-RU"/>
        </a:p>
      </dgm:t>
    </dgm:pt>
    <dgm:pt modelId="{700B0119-F620-46A7-95CD-DE605132210C}" type="pres">
      <dgm:prSet presAssocID="{A66E629B-0BD3-492E-B6F6-66FBDA58AA52}" presName="sibTrans" presStyleCnt="0"/>
      <dgm:spPr/>
    </dgm:pt>
    <dgm:pt modelId="{776E4312-1FDE-489B-A63F-6774F58F8989}" type="pres">
      <dgm:prSet presAssocID="{EDE420AE-329E-4BF2-8B1D-15AD2DA589D7}" presName="node" presStyleLbl="node1" presStyleIdx="4" presStyleCnt="7" custScaleX="2000000" custScaleY="2000000">
        <dgm:presLayoutVars>
          <dgm:bulletEnabled val="1"/>
        </dgm:presLayoutVars>
      </dgm:prSet>
      <dgm:spPr/>
      <dgm:t>
        <a:bodyPr/>
        <a:lstStyle/>
        <a:p>
          <a:endParaRPr lang="ru-RU"/>
        </a:p>
      </dgm:t>
    </dgm:pt>
    <dgm:pt modelId="{64D30A8E-39C3-492B-96E3-BDF2A0A62361}" type="pres">
      <dgm:prSet presAssocID="{35A7C844-37BE-409C-BD0C-D8CF20EAF917}" presName="sibTrans" presStyleCnt="0"/>
      <dgm:spPr/>
    </dgm:pt>
    <dgm:pt modelId="{59F489E4-66FF-4DB5-8FC6-34149288A2BB}" type="pres">
      <dgm:prSet presAssocID="{A5B93759-A60C-410A-BF9E-92EA987BF573}" presName="node" presStyleLbl="node1" presStyleIdx="5" presStyleCnt="7" custScaleX="2000000" custScaleY="2000000">
        <dgm:presLayoutVars>
          <dgm:bulletEnabled val="1"/>
        </dgm:presLayoutVars>
      </dgm:prSet>
      <dgm:spPr/>
      <dgm:t>
        <a:bodyPr/>
        <a:lstStyle/>
        <a:p>
          <a:endParaRPr lang="ru-RU"/>
        </a:p>
      </dgm:t>
    </dgm:pt>
    <dgm:pt modelId="{5BB69D5B-BC42-4691-8A3B-2DD7158F0BA7}" type="pres">
      <dgm:prSet presAssocID="{48559146-F58C-4678-A1B4-8852176629FD}" presName="sibTrans" presStyleCnt="0"/>
      <dgm:spPr/>
    </dgm:pt>
    <dgm:pt modelId="{38B6E13F-3E81-4A23-9DC1-5B4E7A334C2A}" type="pres">
      <dgm:prSet presAssocID="{D8491A4A-85C8-48E8-869F-B4A7DBA6DC7A}" presName="node" presStyleLbl="node1" presStyleIdx="6" presStyleCnt="7" custAng="10800000" custFlipVert="1" custScaleX="2000000" custScaleY="1843718" custLinFactNeighborX="-17933" custLinFactNeighborY="1858">
        <dgm:presLayoutVars>
          <dgm:bulletEnabled val="1"/>
        </dgm:presLayoutVars>
      </dgm:prSet>
      <dgm:spPr/>
      <dgm:t>
        <a:bodyPr/>
        <a:lstStyle/>
        <a:p>
          <a:endParaRPr lang="ru-RU"/>
        </a:p>
      </dgm:t>
    </dgm:pt>
  </dgm:ptLst>
  <dgm:cxnLst>
    <dgm:cxn modelId="{0E1BACB5-7DAC-4168-8C96-061F749793D4}" srcId="{F7832A97-6F23-47F8-B6C9-710BA53ECC46}" destId="{EDE420AE-329E-4BF2-8B1D-15AD2DA589D7}" srcOrd="4" destOrd="0" parTransId="{E1E37BF3-88C2-4124-8D6C-1F89ED071DAF}" sibTransId="{35A7C844-37BE-409C-BD0C-D8CF20EAF917}"/>
    <dgm:cxn modelId="{1142A7D7-873D-49A2-A9A9-FE903E14E513}" type="presOf" srcId="{F7832A97-6F23-47F8-B6C9-710BA53ECC46}" destId="{8A9D5CA9-8BFD-4DFF-B668-22501B8FF352}" srcOrd="0" destOrd="0" presId="urn:microsoft.com/office/officeart/2005/8/layout/default"/>
    <dgm:cxn modelId="{C9FE7D7B-E883-4027-B753-318921460B40}" srcId="{F7832A97-6F23-47F8-B6C9-710BA53ECC46}" destId="{839788A6-21B4-4539-BE14-30A0CFED9F05}" srcOrd="1" destOrd="0" parTransId="{2D58F5CD-D463-47C3-A5C6-CD01585C182A}" sibTransId="{4BB35E35-FF1B-483C-ACD2-F63E93BFFE2A}"/>
    <dgm:cxn modelId="{EDB7CB78-CE66-4FBA-937E-353AEBB0F363}" type="presOf" srcId="{C31DFFB0-9304-4455-83CB-BB6C67FFF51A}" destId="{7A270795-5060-4847-B713-8D471BED0FD1}" srcOrd="0" destOrd="0" presId="urn:microsoft.com/office/officeart/2005/8/layout/default"/>
    <dgm:cxn modelId="{1CBDA2C1-5416-43E4-B5F8-4A24DFC77FF6}" srcId="{F7832A97-6F23-47F8-B6C9-710BA53ECC46}" destId="{C31DFFB0-9304-4455-83CB-BB6C67FFF51A}" srcOrd="2" destOrd="0" parTransId="{85ED1B12-A074-49E4-86EE-BFFB4E8B18A8}" sibTransId="{98F40DF4-37FB-4FF9-8566-E28EFBEDEE32}"/>
    <dgm:cxn modelId="{343685BB-69E1-444E-9135-27591BAAFEC3}" type="presOf" srcId="{839788A6-21B4-4539-BE14-30A0CFED9F05}" destId="{66FFBEB9-189A-483A-B421-9697482C3306}" srcOrd="0" destOrd="0" presId="urn:microsoft.com/office/officeart/2005/8/layout/default"/>
    <dgm:cxn modelId="{7B4CFFB5-2E47-476B-AC16-B83F686A5DAF}" type="presOf" srcId="{AE716B10-4FA4-4D8C-89F8-CA8D45650B64}" destId="{7C914BA8-4A2C-43AB-901B-32370F7F20EE}" srcOrd="0" destOrd="0" presId="urn:microsoft.com/office/officeart/2005/8/layout/default"/>
    <dgm:cxn modelId="{E562822F-3809-4789-9D5D-C74180D8B460}" srcId="{F7832A97-6F23-47F8-B6C9-710BA53ECC46}" destId="{D8491A4A-85C8-48E8-869F-B4A7DBA6DC7A}" srcOrd="6" destOrd="0" parTransId="{67B89307-340B-47F4-8A69-829D9D5B1248}" sibTransId="{1AD0C822-8A70-4CF0-9BDB-0DF4B2AC780E}"/>
    <dgm:cxn modelId="{6A87FD41-291C-4BE0-9054-51299CAC37CD}" type="presOf" srcId="{D8491A4A-85C8-48E8-869F-B4A7DBA6DC7A}" destId="{38B6E13F-3E81-4A23-9DC1-5B4E7A334C2A}" srcOrd="0" destOrd="0" presId="urn:microsoft.com/office/officeart/2005/8/layout/default"/>
    <dgm:cxn modelId="{5B668BED-0990-40C1-83E2-1C379A8E240B}" srcId="{F7832A97-6F23-47F8-B6C9-710BA53ECC46}" destId="{8D6BA8B3-FE7D-43DF-858E-274FBE3AC04C}" srcOrd="3" destOrd="0" parTransId="{5DD424FB-FE3A-496C-AE32-41C820B78D80}" sibTransId="{A66E629B-0BD3-492E-B6F6-66FBDA58AA52}"/>
    <dgm:cxn modelId="{66F90242-B618-4A4C-AD8A-369F41F9EBB5}" srcId="{F7832A97-6F23-47F8-B6C9-710BA53ECC46}" destId="{AE716B10-4FA4-4D8C-89F8-CA8D45650B64}" srcOrd="0" destOrd="0" parTransId="{1CFF39AC-E40B-415A-AC81-F14B9BAF5D51}" sibTransId="{B5DE4B39-A9A7-4ABB-B691-07C1BCFA8C5E}"/>
    <dgm:cxn modelId="{41B04140-B47A-47F8-85E1-2AE33AB488E6}" type="presOf" srcId="{A5B93759-A60C-410A-BF9E-92EA987BF573}" destId="{59F489E4-66FF-4DB5-8FC6-34149288A2BB}" srcOrd="0" destOrd="0" presId="urn:microsoft.com/office/officeart/2005/8/layout/default"/>
    <dgm:cxn modelId="{0AD9D030-F304-46DF-8A1F-D77048B25609}" type="presOf" srcId="{8D6BA8B3-FE7D-43DF-858E-274FBE3AC04C}" destId="{F62F3866-7CA1-459C-9EB4-C1727EDC8C2C}" srcOrd="0" destOrd="0" presId="urn:microsoft.com/office/officeart/2005/8/layout/default"/>
    <dgm:cxn modelId="{D436FA52-2296-49D9-9FB1-29FA78B419FF}" srcId="{F7832A97-6F23-47F8-B6C9-710BA53ECC46}" destId="{A5B93759-A60C-410A-BF9E-92EA987BF573}" srcOrd="5" destOrd="0" parTransId="{1F026F91-CEAE-4A50-BE63-46215A4FAE36}" sibTransId="{48559146-F58C-4678-A1B4-8852176629FD}"/>
    <dgm:cxn modelId="{9FB320BB-40FB-4348-9080-911EA4E903AA}" type="presOf" srcId="{EDE420AE-329E-4BF2-8B1D-15AD2DA589D7}" destId="{776E4312-1FDE-489B-A63F-6774F58F8989}" srcOrd="0" destOrd="0" presId="urn:microsoft.com/office/officeart/2005/8/layout/default"/>
    <dgm:cxn modelId="{04DF22C9-91D9-4A51-ACF1-6AEDF5BB52EB}" type="presParOf" srcId="{8A9D5CA9-8BFD-4DFF-B668-22501B8FF352}" destId="{7C914BA8-4A2C-43AB-901B-32370F7F20EE}" srcOrd="0" destOrd="0" presId="urn:microsoft.com/office/officeart/2005/8/layout/default"/>
    <dgm:cxn modelId="{9657095A-F914-45EB-A66E-5C7E50634685}" type="presParOf" srcId="{8A9D5CA9-8BFD-4DFF-B668-22501B8FF352}" destId="{1CE8355D-7E62-4DE7-8732-E8F8753FD1C8}" srcOrd="1" destOrd="0" presId="urn:microsoft.com/office/officeart/2005/8/layout/default"/>
    <dgm:cxn modelId="{3685EA3F-87D3-4E8C-BA30-22266C988887}" type="presParOf" srcId="{8A9D5CA9-8BFD-4DFF-B668-22501B8FF352}" destId="{66FFBEB9-189A-483A-B421-9697482C3306}" srcOrd="2" destOrd="0" presId="urn:microsoft.com/office/officeart/2005/8/layout/default"/>
    <dgm:cxn modelId="{B357F57F-B0B3-42F7-B482-D9E3A2846A48}" type="presParOf" srcId="{8A9D5CA9-8BFD-4DFF-B668-22501B8FF352}" destId="{3482BE4C-96E6-4134-A70F-28F82F67628F}" srcOrd="3" destOrd="0" presId="urn:microsoft.com/office/officeart/2005/8/layout/default"/>
    <dgm:cxn modelId="{6D14E228-C58A-4131-AB03-500F81A3BF90}" type="presParOf" srcId="{8A9D5CA9-8BFD-4DFF-B668-22501B8FF352}" destId="{7A270795-5060-4847-B713-8D471BED0FD1}" srcOrd="4" destOrd="0" presId="urn:microsoft.com/office/officeart/2005/8/layout/default"/>
    <dgm:cxn modelId="{307828FA-DBFC-4171-9EF5-B4E610FF1E51}" type="presParOf" srcId="{8A9D5CA9-8BFD-4DFF-B668-22501B8FF352}" destId="{90336469-2496-4E1D-B5C9-97C45D12F8A7}" srcOrd="5" destOrd="0" presId="urn:microsoft.com/office/officeart/2005/8/layout/default"/>
    <dgm:cxn modelId="{355924C4-39EF-459C-AE31-70C664C6F1BF}" type="presParOf" srcId="{8A9D5CA9-8BFD-4DFF-B668-22501B8FF352}" destId="{F62F3866-7CA1-459C-9EB4-C1727EDC8C2C}" srcOrd="6" destOrd="0" presId="urn:microsoft.com/office/officeart/2005/8/layout/default"/>
    <dgm:cxn modelId="{C31CE337-2CC1-4EAE-B523-A692BEE093AC}" type="presParOf" srcId="{8A9D5CA9-8BFD-4DFF-B668-22501B8FF352}" destId="{700B0119-F620-46A7-95CD-DE605132210C}" srcOrd="7" destOrd="0" presId="urn:microsoft.com/office/officeart/2005/8/layout/default"/>
    <dgm:cxn modelId="{B9A8BCFF-3F31-4114-B7AE-3DEE15A39E97}" type="presParOf" srcId="{8A9D5CA9-8BFD-4DFF-B668-22501B8FF352}" destId="{776E4312-1FDE-489B-A63F-6774F58F8989}" srcOrd="8" destOrd="0" presId="urn:microsoft.com/office/officeart/2005/8/layout/default"/>
    <dgm:cxn modelId="{C0317A66-0A32-441B-A73B-C16964AC577D}" type="presParOf" srcId="{8A9D5CA9-8BFD-4DFF-B668-22501B8FF352}" destId="{64D30A8E-39C3-492B-96E3-BDF2A0A62361}" srcOrd="9" destOrd="0" presId="urn:microsoft.com/office/officeart/2005/8/layout/default"/>
    <dgm:cxn modelId="{203B991A-07FC-4976-BFDA-D246398962F9}" type="presParOf" srcId="{8A9D5CA9-8BFD-4DFF-B668-22501B8FF352}" destId="{59F489E4-66FF-4DB5-8FC6-34149288A2BB}" srcOrd="10" destOrd="0" presId="urn:microsoft.com/office/officeart/2005/8/layout/default"/>
    <dgm:cxn modelId="{92035889-C25D-4419-AEE1-372A11096708}" type="presParOf" srcId="{8A9D5CA9-8BFD-4DFF-B668-22501B8FF352}" destId="{5BB69D5B-BC42-4691-8A3B-2DD7158F0BA7}" srcOrd="11" destOrd="0" presId="urn:microsoft.com/office/officeart/2005/8/layout/default"/>
    <dgm:cxn modelId="{A5076CDE-A3AA-423E-963D-35E27471C02C}" type="presParOf" srcId="{8A9D5CA9-8BFD-4DFF-B668-22501B8FF352}" destId="{38B6E13F-3E81-4A23-9DC1-5B4E7A334C2A}" srcOrd="1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9DA612-AD52-415F-B2F2-DE2877391E4D}">
      <dsp:nvSpPr>
        <dsp:cNvPr id="0" name=""/>
        <dsp:cNvSpPr/>
      </dsp:nvSpPr>
      <dsp:spPr>
        <a:xfrm>
          <a:off x="0" y="768422"/>
          <a:ext cx="2919517" cy="1751710"/>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a:solidFill>
                <a:schemeClr val="tx1"/>
              </a:solidFill>
              <a:latin typeface="Arial" panose="020B0604020202020204" pitchFamily="34" charset="0"/>
              <a:cs typeface="Arial" panose="020B0604020202020204" pitchFamily="34" charset="0"/>
            </a:rPr>
            <a:t>Сбалансированный бюджет</a:t>
          </a:r>
        </a:p>
        <a:p>
          <a:pPr lvl="0" algn="ctr" defTabSz="622300">
            <a:lnSpc>
              <a:spcPct val="90000"/>
            </a:lnSpc>
            <a:spcBef>
              <a:spcPct val="0"/>
            </a:spcBef>
            <a:spcAft>
              <a:spcPct val="35000"/>
            </a:spcAft>
          </a:pPr>
          <a:r>
            <a:rPr lang="ru-RU" sz="1400" kern="1200" dirty="0">
              <a:solidFill>
                <a:schemeClr val="tx1"/>
              </a:solidFill>
              <a:latin typeface="Arial" panose="020B0604020202020204" pitchFamily="34" charset="0"/>
              <a:cs typeface="Arial" panose="020B0604020202020204" pitchFamily="34" charset="0"/>
            </a:rPr>
            <a:t> </a:t>
          </a:r>
          <a:r>
            <a:rPr lang="ru-RU" sz="1400" kern="1200" dirty="0">
              <a:latin typeface="Arial" panose="020B0604020202020204" pitchFamily="34" charset="0"/>
              <a:cs typeface="Arial" panose="020B0604020202020204" pitchFamily="34" charset="0"/>
            </a:rPr>
            <a:t>расходы равны его доходам, оптимальное состояние</a:t>
          </a:r>
        </a:p>
      </dsp:txBody>
      <dsp:txXfrm>
        <a:off x="0" y="768422"/>
        <a:ext cx="2919517" cy="1751710"/>
      </dsp:txXfrm>
    </dsp:sp>
    <dsp:sp modelId="{B9DE1000-077A-4C83-AD86-F473FD7E29D4}">
      <dsp:nvSpPr>
        <dsp:cNvPr id="0" name=""/>
        <dsp:cNvSpPr/>
      </dsp:nvSpPr>
      <dsp:spPr>
        <a:xfrm>
          <a:off x="3200638" y="767984"/>
          <a:ext cx="2919517" cy="1751710"/>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ru-RU" sz="1400" kern="1200" dirty="0">
            <a:solidFill>
              <a:schemeClr val="tx1"/>
            </a:solidFill>
            <a:latin typeface="Arial" panose="020B0604020202020204" pitchFamily="34" charset="0"/>
            <a:cs typeface="Arial" panose="020B0604020202020204" pitchFamily="34" charset="0"/>
          </a:endParaRPr>
        </a:p>
        <a:p>
          <a:pPr lvl="0" algn="ctr" defTabSz="622300">
            <a:lnSpc>
              <a:spcPct val="90000"/>
            </a:lnSpc>
            <a:spcBef>
              <a:spcPct val="0"/>
            </a:spcBef>
            <a:spcAft>
              <a:spcPct val="35000"/>
            </a:spcAft>
          </a:pPr>
          <a:r>
            <a:rPr lang="ru-RU" sz="1400" kern="1200" dirty="0">
              <a:solidFill>
                <a:schemeClr val="tx1"/>
              </a:solidFill>
              <a:latin typeface="Arial" panose="020B0604020202020204" pitchFamily="34" charset="0"/>
              <a:cs typeface="Arial" panose="020B0604020202020204" pitchFamily="34" charset="0"/>
            </a:rPr>
            <a:t>Бюджетный дефицит</a:t>
          </a:r>
        </a:p>
        <a:p>
          <a:pPr lvl="0" algn="ctr" defTabSz="622300">
            <a:lnSpc>
              <a:spcPct val="90000"/>
            </a:lnSpc>
            <a:spcBef>
              <a:spcPct val="0"/>
            </a:spcBef>
            <a:spcAft>
              <a:spcPct val="35000"/>
            </a:spcAft>
          </a:pPr>
          <a:r>
            <a:rPr lang="ru-RU" sz="1400" b="0" kern="1200" dirty="0"/>
            <a:t>превышение расходов бюджета над его доходами</a:t>
          </a:r>
          <a:br>
            <a:rPr lang="ru-RU" sz="1400" b="0" kern="1200" dirty="0"/>
          </a:br>
          <a:endParaRPr lang="ru-RU" sz="1400" kern="1200" dirty="0">
            <a:solidFill>
              <a:schemeClr val="bg1"/>
            </a:solidFill>
            <a:latin typeface="Arial" panose="020B0604020202020204" pitchFamily="34" charset="0"/>
            <a:cs typeface="Arial" panose="020B0604020202020204" pitchFamily="34" charset="0"/>
          </a:endParaRPr>
        </a:p>
      </dsp:txBody>
      <dsp:txXfrm>
        <a:off x="3200638" y="767984"/>
        <a:ext cx="2919517" cy="1751710"/>
      </dsp:txXfrm>
    </dsp:sp>
    <dsp:sp modelId="{F4E13B6A-6FB6-4A6A-999C-55157F44A2A1}">
      <dsp:nvSpPr>
        <dsp:cNvPr id="0" name=""/>
        <dsp:cNvSpPr/>
      </dsp:nvSpPr>
      <dsp:spPr>
        <a:xfrm>
          <a:off x="6422939" y="768422"/>
          <a:ext cx="2919517" cy="1751710"/>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ru-RU" sz="1400" kern="1200" dirty="0">
            <a:solidFill>
              <a:schemeClr val="tx1"/>
            </a:solidFill>
            <a:latin typeface="Arial" panose="020B0604020202020204" pitchFamily="34" charset="0"/>
            <a:cs typeface="Arial" panose="020B0604020202020204" pitchFamily="34" charset="0"/>
          </a:endParaRPr>
        </a:p>
        <a:p>
          <a:pPr lvl="0" algn="ctr" defTabSz="622300">
            <a:lnSpc>
              <a:spcPct val="90000"/>
            </a:lnSpc>
            <a:spcBef>
              <a:spcPct val="0"/>
            </a:spcBef>
            <a:spcAft>
              <a:spcPct val="35000"/>
            </a:spcAft>
          </a:pPr>
          <a:r>
            <a:rPr lang="ru-RU" sz="1400" kern="1200" dirty="0">
              <a:solidFill>
                <a:schemeClr val="tx1"/>
              </a:solidFill>
              <a:latin typeface="Arial" panose="020B0604020202020204" pitchFamily="34" charset="0"/>
              <a:cs typeface="Arial" panose="020B0604020202020204" pitchFamily="34" charset="0"/>
            </a:rPr>
            <a:t>Профицит бюджета</a:t>
          </a:r>
        </a:p>
        <a:p>
          <a:pPr lvl="0" algn="ctr" defTabSz="622300">
            <a:lnSpc>
              <a:spcPct val="90000"/>
            </a:lnSpc>
            <a:spcBef>
              <a:spcPct val="0"/>
            </a:spcBef>
            <a:spcAft>
              <a:spcPct val="35000"/>
            </a:spcAft>
          </a:pPr>
          <a:r>
            <a:rPr lang="ru-RU" sz="1400" b="0" kern="1200" dirty="0"/>
            <a:t>превышение доходов бюджета над его расходами</a:t>
          </a:r>
          <a:br>
            <a:rPr lang="ru-RU" sz="1400" b="0" kern="1200" dirty="0"/>
          </a:br>
          <a:endParaRPr lang="ru-RU" sz="1400" kern="1200" dirty="0">
            <a:solidFill>
              <a:schemeClr val="bg1"/>
            </a:solidFill>
            <a:latin typeface="Arial" panose="020B0604020202020204" pitchFamily="34" charset="0"/>
            <a:cs typeface="Arial" panose="020B0604020202020204" pitchFamily="34" charset="0"/>
          </a:endParaRPr>
        </a:p>
      </dsp:txBody>
      <dsp:txXfrm>
        <a:off x="6422939" y="768422"/>
        <a:ext cx="2919517" cy="17517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7B3766-BE73-4A5F-A92E-3FF3B4C7E05A}">
      <dsp:nvSpPr>
        <dsp:cNvPr id="0" name=""/>
        <dsp:cNvSpPr/>
      </dsp:nvSpPr>
      <dsp:spPr>
        <a:xfrm>
          <a:off x="3277245" y="-186500"/>
          <a:ext cx="2116890" cy="2145951"/>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ru-RU" sz="1400" kern="1200" dirty="0">
              <a:solidFill>
                <a:schemeClr val="tx1"/>
              </a:solidFill>
              <a:latin typeface="Arial" panose="020B0604020202020204" pitchFamily="34" charset="0"/>
              <a:cs typeface="Arial" panose="020B0604020202020204" pitchFamily="34" charset="0"/>
            </a:rPr>
            <a:t>Составление проекта бюджета </a:t>
          </a:r>
        </a:p>
        <a:p>
          <a:pPr lvl="0" algn="ctr" defTabSz="622300">
            <a:lnSpc>
              <a:spcPct val="90000"/>
            </a:lnSpc>
            <a:spcBef>
              <a:spcPct val="0"/>
            </a:spcBef>
            <a:spcAft>
              <a:spcPct val="35000"/>
            </a:spcAft>
          </a:pPr>
          <a:r>
            <a:rPr lang="ru-RU" sz="1400" kern="1200" baseline="0" dirty="0">
              <a:solidFill>
                <a:schemeClr val="bg1"/>
              </a:solidFill>
              <a:latin typeface="Arial" panose="020B0604020202020204" pitchFamily="34" charset="0"/>
              <a:cs typeface="Arial" panose="020B0604020202020204" pitchFamily="34" charset="0"/>
            </a:rPr>
            <a:t>(финансовый орган - МА МО пос. Солнечное)</a:t>
          </a:r>
          <a:endParaRPr lang="ru-RU" sz="1400" kern="1200" baseline="0" dirty="0">
            <a:solidFill>
              <a:schemeClr val="bg1"/>
            </a:solidFill>
          </a:endParaRPr>
        </a:p>
      </dsp:txBody>
      <dsp:txXfrm>
        <a:off x="3587256" y="127767"/>
        <a:ext cx="1496868" cy="1517417"/>
      </dsp:txXfrm>
    </dsp:sp>
    <dsp:sp modelId="{C3A927C8-CA74-48A7-B9D5-7B8AA7E35043}">
      <dsp:nvSpPr>
        <dsp:cNvPr id="0" name=""/>
        <dsp:cNvSpPr/>
      </dsp:nvSpPr>
      <dsp:spPr>
        <a:xfrm rot="2160000">
          <a:off x="5263502" y="1363947"/>
          <a:ext cx="280887" cy="597321"/>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lang="ru-RU" sz="2700" kern="1200"/>
        </a:p>
      </dsp:txBody>
      <dsp:txXfrm>
        <a:off x="5271549" y="1458646"/>
        <a:ext cx="196621" cy="358393"/>
      </dsp:txXfrm>
    </dsp:sp>
    <dsp:sp modelId="{F79E8FCC-743A-4B71-B886-745A95F11A05}">
      <dsp:nvSpPr>
        <dsp:cNvPr id="0" name=""/>
        <dsp:cNvSpPr/>
      </dsp:nvSpPr>
      <dsp:spPr>
        <a:xfrm>
          <a:off x="5426619" y="1375111"/>
          <a:ext cx="2116890" cy="2145951"/>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kern="1200" dirty="0">
              <a:solidFill>
                <a:schemeClr val="tx1"/>
              </a:solidFill>
              <a:latin typeface="Arial" panose="020B0604020202020204" pitchFamily="34" charset="0"/>
              <a:cs typeface="Arial" panose="020B0604020202020204" pitchFamily="34" charset="0"/>
            </a:rPr>
            <a:t>Рассмотрение и утверждение</a:t>
          </a:r>
        </a:p>
        <a:p>
          <a:pPr lvl="0" algn="ctr" defTabSz="533400">
            <a:lnSpc>
              <a:spcPct val="90000"/>
            </a:lnSpc>
            <a:spcBef>
              <a:spcPct val="0"/>
            </a:spcBef>
            <a:spcAft>
              <a:spcPct val="35000"/>
            </a:spcAft>
          </a:pPr>
          <a:r>
            <a:rPr lang="ru-RU" sz="1200" kern="1200" dirty="0">
              <a:solidFill>
                <a:schemeClr val="bg1"/>
              </a:solidFill>
              <a:latin typeface="Arial" panose="020B0604020202020204" pitchFamily="34" charset="0"/>
              <a:cs typeface="Arial" panose="020B0604020202020204" pitchFamily="34" charset="0"/>
            </a:rPr>
            <a:t>(представительный органа муниципального      образования - МС МО пос. Солнечное)</a:t>
          </a:r>
        </a:p>
      </dsp:txBody>
      <dsp:txXfrm>
        <a:off x="5736630" y="1689378"/>
        <a:ext cx="1496868" cy="1517417"/>
      </dsp:txXfrm>
    </dsp:sp>
    <dsp:sp modelId="{7E8D96FF-34E6-4432-A15F-108A8B6B5856}">
      <dsp:nvSpPr>
        <dsp:cNvPr id="0" name=""/>
        <dsp:cNvSpPr/>
      </dsp:nvSpPr>
      <dsp:spPr>
        <a:xfrm rot="6480000">
          <a:off x="5940835" y="3405469"/>
          <a:ext cx="272233" cy="597321"/>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lang="ru-RU" sz="2700" kern="1200"/>
        </a:p>
      </dsp:txBody>
      <dsp:txXfrm rot="10800000">
        <a:off x="5994289" y="3486097"/>
        <a:ext cx="190563" cy="358393"/>
      </dsp:txXfrm>
    </dsp:sp>
    <dsp:sp modelId="{19A7FD9C-B8DE-44A0-A1A9-181E6CBA4E65}">
      <dsp:nvSpPr>
        <dsp:cNvPr id="0" name=""/>
        <dsp:cNvSpPr/>
      </dsp:nvSpPr>
      <dsp:spPr>
        <a:xfrm>
          <a:off x="4605631" y="3901852"/>
          <a:ext cx="2116890" cy="2145951"/>
        </a:xfrm>
        <a:prstGeom prst="ellipse">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kern="1200" dirty="0">
              <a:solidFill>
                <a:schemeClr val="tx1"/>
              </a:solidFill>
              <a:latin typeface="Arial" panose="020B0604020202020204" pitchFamily="34" charset="0"/>
              <a:cs typeface="Arial" panose="020B0604020202020204" pitchFamily="34" charset="0"/>
            </a:rPr>
            <a:t>Исполнение бюджета</a:t>
          </a:r>
        </a:p>
        <a:p>
          <a:pPr lvl="0" algn="ctr" defTabSz="533400">
            <a:lnSpc>
              <a:spcPct val="90000"/>
            </a:lnSpc>
            <a:spcBef>
              <a:spcPct val="0"/>
            </a:spcBef>
            <a:spcAft>
              <a:spcPct val="35000"/>
            </a:spcAft>
          </a:pPr>
          <a:r>
            <a:rPr lang="ru-RU" sz="1200" kern="1200" dirty="0">
              <a:solidFill>
                <a:schemeClr val="bg1"/>
              </a:solidFill>
              <a:latin typeface="Arial" panose="020B0604020202020204" pitchFamily="34" charset="0"/>
              <a:cs typeface="Arial" panose="020B0604020202020204" pitchFamily="34" charset="0"/>
            </a:rPr>
            <a:t>(реализация запланированных муниципальных программ - МА МО пос. Солнечное)</a:t>
          </a:r>
        </a:p>
      </dsp:txBody>
      <dsp:txXfrm>
        <a:off x="4915642" y="4216119"/>
        <a:ext cx="1496868" cy="1517417"/>
      </dsp:txXfrm>
    </dsp:sp>
    <dsp:sp modelId="{173D002E-6F61-4DC8-A88D-7F42AB694A84}">
      <dsp:nvSpPr>
        <dsp:cNvPr id="0" name=""/>
        <dsp:cNvSpPr/>
      </dsp:nvSpPr>
      <dsp:spPr>
        <a:xfrm rot="10800000">
          <a:off x="4200719" y="4676167"/>
          <a:ext cx="286137" cy="597321"/>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lang="ru-RU" sz="2700" kern="1200"/>
        </a:p>
      </dsp:txBody>
      <dsp:txXfrm rot="10800000">
        <a:off x="4286560" y="4795631"/>
        <a:ext cx="200296" cy="358393"/>
      </dsp:txXfrm>
    </dsp:sp>
    <dsp:sp modelId="{87FAD9AF-E836-4BE8-9380-DBDE19CEB4E7}">
      <dsp:nvSpPr>
        <dsp:cNvPr id="0" name=""/>
        <dsp:cNvSpPr/>
      </dsp:nvSpPr>
      <dsp:spPr>
        <a:xfrm>
          <a:off x="1948858" y="3901852"/>
          <a:ext cx="2116890" cy="2145951"/>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kern="1200" dirty="0">
              <a:solidFill>
                <a:schemeClr val="tx1"/>
              </a:solidFill>
              <a:latin typeface="Arial" panose="020B0604020202020204" pitchFamily="34" charset="0"/>
              <a:cs typeface="Arial" panose="020B0604020202020204" pitchFamily="34" charset="0"/>
            </a:rPr>
            <a:t>Отчет об исполнении бюджета</a:t>
          </a:r>
        </a:p>
        <a:p>
          <a:pPr lvl="0" algn="ctr" defTabSz="533400">
            <a:lnSpc>
              <a:spcPct val="90000"/>
            </a:lnSpc>
            <a:spcBef>
              <a:spcPct val="0"/>
            </a:spcBef>
            <a:spcAft>
              <a:spcPct val="35000"/>
            </a:spcAft>
          </a:pPr>
          <a:r>
            <a:rPr lang="ru-RU" sz="1200" kern="1200" dirty="0">
              <a:solidFill>
                <a:schemeClr val="bg1"/>
              </a:solidFill>
              <a:latin typeface="Arial" panose="020B0604020202020204" pitchFamily="34" charset="0"/>
              <a:cs typeface="Arial" panose="020B0604020202020204" pitchFamily="34" charset="0"/>
            </a:rPr>
            <a:t>(финансовый орган - МА МО пос. Солнечное)</a:t>
          </a:r>
        </a:p>
      </dsp:txBody>
      <dsp:txXfrm>
        <a:off x="2258869" y="4216119"/>
        <a:ext cx="1496868" cy="1517417"/>
      </dsp:txXfrm>
    </dsp:sp>
    <dsp:sp modelId="{A4CE7C2D-A5ED-4F31-B38C-2BFD648F8DE9}">
      <dsp:nvSpPr>
        <dsp:cNvPr id="0" name=""/>
        <dsp:cNvSpPr/>
      </dsp:nvSpPr>
      <dsp:spPr>
        <a:xfrm rot="15120000">
          <a:off x="2463074" y="3420124"/>
          <a:ext cx="272233" cy="597321"/>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lang="ru-RU" sz="2700" kern="1200"/>
        </a:p>
      </dsp:txBody>
      <dsp:txXfrm rot="10800000">
        <a:off x="2516528" y="3578424"/>
        <a:ext cx="190563" cy="358393"/>
      </dsp:txXfrm>
    </dsp:sp>
    <dsp:sp modelId="{098FB0CD-0406-4239-B5D3-B73932D2589B}">
      <dsp:nvSpPr>
        <dsp:cNvPr id="0" name=""/>
        <dsp:cNvSpPr/>
      </dsp:nvSpPr>
      <dsp:spPr>
        <a:xfrm>
          <a:off x="1127870" y="1375111"/>
          <a:ext cx="2116890" cy="2145951"/>
        </a:xfrm>
        <a:prstGeom prst="ellipse">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ru-RU" sz="1200" kern="1200" dirty="0">
              <a:solidFill>
                <a:schemeClr val="tx1"/>
              </a:solidFill>
              <a:latin typeface="Arial" panose="020B0604020202020204" pitchFamily="34" charset="0"/>
              <a:cs typeface="Arial" panose="020B0604020202020204" pitchFamily="34" charset="0"/>
            </a:rPr>
            <a:t>Рассмотрение и утверждение отчета об исполнении бюджета </a:t>
          </a:r>
          <a:r>
            <a:rPr lang="ru-RU" sz="1200" kern="1200" dirty="0">
              <a:solidFill>
                <a:schemeClr val="bg1"/>
              </a:solidFill>
              <a:latin typeface="Arial" panose="020B0604020202020204" pitchFamily="34" charset="0"/>
              <a:cs typeface="Arial" panose="020B0604020202020204" pitchFamily="34" charset="0"/>
            </a:rPr>
            <a:t>(представительный органа муниципального  образования - МС МО пос. Солнечное)</a:t>
          </a:r>
          <a:endParaRPr lang="ru-RU" sz="1200" kern="1200" dirty="0">
            <a:solidFill>
              <a:schemeClr val="bg1"/>
            </a:solidFill>
          </a:endParaRPr>
        </a:p>
      </dsp:txBody>
      <dsp:txXfrm>
        <a:off x="1437881" y="1689378"/>
        <a:ext cx="1496868" cy="1517417"/>
      </dsp:txXfrm>
    </dsp:sp>
    <dsp:sp modelId="{CE62F31A-38EA-4343-8FCF-D82941B8B525}">
      <dsp:nvSpPr>
        <dsp:cNvPr id="0" name=""/>
        <dsp:cNvSpPr/>
      </dsp:nvSpPr>
      <dsp:spPr>
        <a:xfrm rot="19440000">
          <a:off x="3114128" y="1373293"/>
          <a:ext cx="280887" cy="597321"/>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endParaRPr lang="ru-RU" sz="2700" kern="1200"/>
        </a:p>
      </dsp:txBody>
      <dsp:txXfrm>
        <a:off x="3122175" y="1517522"/>
        <a:ext cx="196621" cy="3583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9DA612-AD52-415F-B2F2-DE2877391E4D}">
      <dsp:nvSpPr>
        <dsp:cNvPr id="0" name=""/>
        <dsp:cNvSpPr/>
      </dsp:nvSpPr>
      <dsp:spPr>
        <a:xfrm>
          <a:off x="280916" y="0"/>
          <a:ext cx="2911025" cy="3833530"/>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a:solidFill>
                <a:schemeClr val="tx1"/>
              </a:solidFill>
              <a:latin typeface="Arial" panose="020B0604020202020204" pitchFamily="34" charset="0"/>
              <a:cs typeface="Arial" panose="020B0604020202020204" pitchFamily="34" charset="0"/>
            </a:rPr>
            <a:t>Расходы на реализацию непрограммных направлений деятельности</a:t>
          </a:r>
        </a:p>
        <a:p>
          <a:pPr lvl="0" algn="l" defTabSz="622300">
            <a:lnSpc>
              <a:spcPct val="90000"/>
            </a:lnSpc>
            <a:spcBef>
              <a:spcPct val="0"/>
            </a:spcBef>
            <a:spcAft>
              <a:spcPct val="35000"/>
            </a:spcAft>
          </a:pPr>
          <a:r>
            <a:rPr lang="ru-RU" sz="1400" kern="1200" dirty="0">
              <a:solidFill>
                <a:schemeClr val="tx1"/>
              </a:solidFill>
              <a:latin typeface="Arial" panose="020B0604020202020204" pitchFamily="34" charset="0"/>
              <a:cs typeface="Arial" panose="020B0604020202020204" pitchFamily="34" charset="0"/>
            </a:rPr>
            <a:t> </a:t>
          </a:r>
          <a:r>
            <a:rPr lang="ru-RU" sz="1200" kern="1200" dirty="0">
              <a:solidFill>
                <a:schemeClr val="bg1"/>
              </a:solidFill>
              <a:latin typeface="Arial" panose="020B0604020202020204" pitchFamily="34" charset="0"/>
              <a:cs typeface="Arial" panose="020B0604020202020204" pitchFamily="34" charset="0"/>
            </a:rPr>
            <a:t>1. расходы на содержание и обеспечение деятельности органов местного самоуправления ВМО</a:t>
          </a:r>
        </a:p>
        <a:p>
          <a:pPr lvl="0" algn="l" defTabSz="622300">
            <a:lnSpc>
              <a:spcPct val="90000"/>
            </a:lnSpc>
            <a:spcBef>
              <a:spcPct val="0"/>
            </a:spcBef>
            <a:spcAft>
              <a:spcPct val="35000"/>
            </a:spcAft>
          </a:pPr>
          <a:r>
            <a:rPr lang="ru-RU" sz="1200" kern="1200" dirty="0">
              <a:solidFill>
                <a:schemeClr val="bg1"/>
              </a:solidFill>
              <a:latin typeface="Arial" panose="020B0604020202020204" pitchFamily="34" charset="0"/>
              <a:cs typeface="Arial" panose="020B0604020202020204" pitchFamily="34" charset="0"/>
            </a:rPr>
            <a:t>2. расходы на выплату денежной компенсации депутатам МС, осуществляющим свои полномочия но непостоянной основе</a:t>
          </a:r>
        </a:p>
        <a:p>
          <a:pPr lvl="0" algn="l" defTabSz="622300">
            <a:lnSpc>
              <a:spcPct val="90000"/>
            </a:lnSpc>
            <a:spcBef>
              <a:spcPct val="0"/>
            </a:spcBef>
            <a:spcAft>
              <a:spcPct val="35000"/>
            </a:spcAft>
          </a:pPr>
          <a:r>
            <a:rPr lang="ru-RU" sz="1200" kern="1200" dirty="0">
              <a:solidFill>
                <a:schemeClr val="bg1"/>
              </a:solidFill>
              <a:latin typeface="Arial" panose="020B0604020202020204" pitchFamily="34" charset="0"/>
              <a:cs typeface="Arial" panose="020B0604020202020204" pitchFamily="34" charset="0"/>
            </a:rPr>
            <a:t>3. резервный фонд местной администрации</a:t>
          </a:r>
        </a:p>
        <a:p>
          <a:pPr lvl="0" algn="l" defTabSz="622300">
            <a:lnSpc>
              <a:spcPct val="90000"/>
            </a:lnSpc>
            <a:spcBef>
              <a:spcPct val="0"/>
            </a:spcBef>
            <a:spcAft>
              <a:spcPct val="35000"/>
            </a:spcAft>
          </a:pPr>
          <a:r>
            <a:rPr lang="ru-RU" sz="1200" kern="1200" dirty="0">
              <a:solidFill>
                <a:schemeClr val="bg1"/>
              </a:solidFill>
              <a:latin typeface="Arial" panose="020B0604020202020204" pitchFamily="34" charset="0"/>
              <a:cs typeface="Arial" panose="020B0604020202020204" pitchFamily="34" charset="0"/>
            </a:rPr>
            <a:t>4. прочие непрограммные расходы: уплата членских взносов, обучение муниципальных служащих, пенсии и доплаты </a:t>
          </a:r>
        </a:p>
        <a:p>
          <a:pPr lvl="0" algn="l" defTabSz="622300">
            <a:lnSpc>
              <a:spcPct val="90000"/>
            </a:lnSpc>
            <a:spcBef>
              <a:spcPct val="0"/>
            </a:spcBef>
            <a:spcAft>
              <a:spcPct val="35000"/>
            </a:spcAft>
          </a:pPr>
          <a:endParaRPr lang="ru-RU" sz="1400" kern="1200" dirty="0">
            <a:solidFill>
              <a:schemeClr val="bg1"/>
            </a:solidFill>
            <a:latin typeface="Arial" panose="020B0604020202020204" pitchFamily="34" charset="0"/>
            <a:cs typeface="Arial" panose="020B0604020202020204" pitchFamily="34" charset="0"/>
          </a:endParaRPr>
        </a:p>
        <a:p>
          <a:pPr lvl="0" algn="l" defTabSz="622300">
            <a:lnSpc>
              <a:spcPct val="90000"/>
            </a:lnSpc>
            <a:spcBef>
              <a:spcPct val="0"/>
            </a:spcBef>
            <a:spcAft>
              <a:spcPct val="35000"/>
            </a:spcAft>
          </a:pPr>
          <a:endParaRPr lang="ru-RU" sz="1400" kern="1200" dirty="0">
            <a:solidFill>
              <a:schemeClr val="bg1"/>
            </a:solidFill>
            <a:latin typeface="Arial" panose="020B0604020202020204" pitchFamily="34" charset="0"/>
            <a:cs typeface="Arial" panose="020B0604020202020204" pitchFamily="34" charset="0"/>
          </a:endParaRPr>
        </a:p>
      </dsp:txBody>
      <dsp:txXfrm>
        <a:off x="280916" y="0"/>
        <a:ext cx="2911025" cy="3833530"/>
      </dsp:txXfrm>
    </dsp:sp>
    <dsp:sp modelId="{B9DE1000-077A-4C83-AD86-F473FD7E29D4}">
      <dsp:nvSpPr>
        <dsp:cNvPr id="0" name=""/>
        <dsp:cNvSpPr/>
      </dsp:nvSpPr>
      <dsp:spPr>
        <a:xfrm>
          <a:off x="3441262" y="0"/>
          <a:ext cx="2556873" cy="3827669"/>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kern="1200" dirty="0">
              <a:solidFill>
                <a:schemeClr val="tx1"/>
              </a:solidFill>
              <a:latin typeface="Arial" panose="020B0604020202020204" pitchFamily="34" charset="0"/>
              <a:cs typeface="Arial" panose="020B0604020202020204" pitchFamily="34" charset="0"/>
            </a:rPr>
            <a:t>Расходы на реализацию муниципальных программ</a:t>
          </a:r>
        </a:p>
        <a:p>
          <a:pPr lvl="0" algn="l" defTabSz="622300">
            <a:lnSpc>
              <a:spcPct val="90000"/>
            </a:lnSpc>
            <a:spcBef>
              <a:spcPct val="0"/>
            </a:spcBef>
            <a:spcAft>
              <a:spcPct val="35000"/>
            </a:spcAft>
          </a:pPr>
          <a:r>
            <a:rPr lang="ru-RU" sz="1200" b="0" i="0" kern="1200" dirty="0">
              <a:latin typeface="Arial" panose="020B0604020202020204" pitchFamily="34" charset="0"/>
              <a:cs typeface="Arial" panose="020B0604020202020204" pitchFamily="34" charset="0"/>
            </a:rPr>
            <a:t>муниципальная программа - документ стратегического планирования, содержащий комплекс планируемых мероприятий, взаимоувязанных по задачам, срокам осуществления, исполнителям и ресурсам и обеспечивающих наиболее эффективное достижение целей и решение задач социально-экономического развития муниципального образования</a:t>
          </a:r>
          <a:endParaRPr lang="ru-RU" sz="1200" kern="1200" dirty="0">
            <a:solidFill>
              <a:schemeClr val="bg1"/>
            </a:solidFill>
            <a:latin typeface="Arial" panose="020B0604020202020204" pitchFamily="34" charset="0"/>
            <a:cs typeface="Arial" panose="020B0604020202020204" pitchFamily="34" charset="0"/>
          </a:endParaRPr>
        </a:p>
      </dsp:txBody>
      <dsp:txXfrm>
        <a:off x="3441262" y="0"/>
        <a:ext cx="2556873" cy="3827669"/>
      </dsp:txXfrm>
    </dsp:sp>
    <dsp:sp modelId="{F4E13B6A-6FB6-4A6A-999C-55157F44A2A1}">
      <dsp:nvSpPr>
        <dsp:cNvPr id="0" name=""/>
        <dsp:cNvSpPr/>
      </dsp:nvSpPr>
      <dsp:spPr>
        <a:xfrm>
          <a:off x="6263309" y="0"/>
          <a:ext cx="2556873" cy="3833530"/>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ru-RU" sz="1400" kern="1200" dirty="0">
            <a:solidFill>
              <a:schemeClr val="tx1"/>
            </a:solidFill>
            <a:latin typeface="Arial" panose="020B0604020202020204" pitchFamily="34" charset="0"/>
            <a:cs typeface="Arial" panose="020B0604020202020204" pitchFamily="34" charset="0"/>
          </a:endParaRPr>
        </a:p>
        <a:p>
          <a:pPr lvl="0" algn="ctr" defTabSz="622300">
            <a:lnSpc>
              <a:spcPct val="90000"/>
            </a:lnSpc>
            <a:spcBef>
              <a:spcPct val="0"/>
            </a:spcBef>
            <a:spcAft>
              <a:spcPct val="35000"/>
            </a:spcAft>
          </a:pPr>
          <a:r>
            <a:rPr lang="ru-RU" sz="1400" kern="1200" dirty="0">
              <a:solidFill>
                <a:schemeClr val="tx1"/>
              </a:solidFill>
              <a:latin typeface="Arial" panose="020B0604020202020204" pitchFamily="34" charset="0"/>
              <a:cs typeface="Arial" panose="020B0604020202020204" pitchFamily="34" charset="0"/>
            </a:rPr>
            <a:t>Расходы на реализацию отдельных государственных полномочий Санкт-Петербурга</a:t>
          </a:r>
        </a:p>
        <a:p>
          <a:pPr lvl="0" algn="l" defTabSz="622300">
            <a:lnSpc>
              <a:spcPct val="90000"/>
            </a:lnSpc>
            <a:spcBef>
              <a:spcPct val="0"/>
            </a:spcBef>
            <a:spcAft>
              <a:spcPct val="35000"/>
            </a:spcAft>
          </a:pPr>
          <a:r>
            <a:rPr lang="ru-RU" sz="1200" kern="1200" dirty="0">
              <a:solidFill>
                <a:schemeClr val="bg1"/>
              </a:solidFill>
              <a:latin typeface="Arial" panose="020B0604020202020204" pitchFamily="34" charset="0"/>
              <a:cs typeface="Arial" panose="020B0604020202020204" pitchFamily="34" charset="0"/>
            </a:rPr>
            <a:t>1. выполнение отдельных государственных полномочий Санкт-Петербурга по организации и осуществлению деятельности по опеке и попечительству</a:t>
          </a:r>
        </a:p>
        <a:p>
          <a:pPr lvl="0" algn="l" defTabSz="622300">
            <a:lnSpc>
              <a:spcPct val="90000"/>
            </a:lnSpc>
            <a:spcBef>
              <a:spcPct val="0"/>
            </a:spcBef>
            <a:spcAft>
              <a:spcPct val="35000"/>
            </a:spcAft>
          </a:pPr>
          <a:r>
            <a:rPr lang="ru-RU" sz="1200" kern="1200" dirty="0">
              <a:solidFill>
                <a:schemeClr val="bg1"/>
              </a:solidFill>
              <a:latin typeface="Arial" panose="020B0604020202020204" pitchFamily="34" charset="0"/>
              <a:cs typeface="Arial" panose="020B0604020202020204" pitchFamily="34" charset="0"/>
            </a:rPr>
            <a:t>2. выполнение отдельного государственного полномочия Санкт-Петербурга по определению должностных лиц, уполномоченных составлять протоколы об административных правонарушениях, и составлению протоколов об административных правонарушениях</a:t>
          </a:r>
        </a:p>
      </dsp:txBody>
      <dsp:txXfrm>
        <a:off x="6263309" y="0"/>
        <a:ext cx="2556873" cy="38335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5C551C-5971-4AB4-8884-E8A5DA6088FA}">
      <dsp:nvSpPr>
        <dsp:cNvPr id="0" name=""/>
        <dsp:cNvSpPr/>
      </dsp:nvSpPr>
      <dsp:spPr>
        <a:xfrm>
          <a:off x="665850" y="1117"/>
          <a:ext cx="3108511" cy="1865106"/>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b="1" kern="1200" dirty="0"/>
            <a:t>МП мероприятий, направленных на решение вопроса национальной безопасности и правоохранительной деятельности ВМО города федерального значения Санкт-Петербурга поселок Солнечное</a:t>
          </a:r>
          <a:endParaRPr lang="ru-RU" sz="900" kern="1200" dirty="0"/>
        </a:p>
        <a:p>
          <a:pPr lvl="0" algn="ctr" defTabSz="400050">
            <a:lnSpc>
              <a:spcPct val="90000"/>
            </a:lnSpc>
            <a:spcBef>
              <a:spcPct val="0"/>
            </a:spcBef>
            <a:spcAft>
              <a:spcPct val="35000"/>
            </a:spcAft>
          </a:pPr>
          <a:r>
            <a:rPr lang="ru-RU" sz="900" b="1" kern="1200" dirty="0"/>
            <a:t>на 2024 год </a:t>
          </a:r>
        </a:p>
        <a:p>
          <a:pPr lvl="0" algn="ctr" defTabSz="400050">
            <a:lnSpc>
              <a:spcPct val="90000"/>
            </a:lnSpc>
            <a:spcBef>
              <a:spcPct val="0"/>
            </a:spcBef>
            <a:spcAft>
              <a:spcPct val="35000"/>
            </a:spcAft>
          </a:pPr>
          <a:r>
            <a:rPr lang="ru-RU" sz="1000" b="1" kern="1200" dirty="0">
              <a:solidFill>
                <a:schemeClr val="tx1"/>
              </a:solidFill>
              <a:latin typeface="Arial" panose="020B0604020202020204" pitchFamily="34" charset="0"/>
              <a:cs typeface="Arial" panose="020B0604020202020204" pitchFamily="34" charset="0"/>
            </a:rPr>
            <a:t>671,0 тыс. руб.</a:t>
          </a:r>
          <a:endParaRPr lang="ru-RU" sz="1000" kern="1200" dirty="0">
            <a:solidFill>
              <a:schemeClr val="tx1"/>
            </a:solidFill>
            <a:latin typeface="Arial" panose="020B0604020202020204" pitchFamily="34" charset="0"/>
            <a:cs typeface="Arial" panose="020B0604020202020204" pitchFamily="34" charset="0"/>
          </a:endParaRPr>
        </a:p>
      </dsp:txBody>
      <dsp:txXfrm>
        <a:off x="665850" y="1117"/>
        <a:ext cx="3108511" cy="1865106"/>
      </dsp:txXfrm>
    </dsp:sp>
    <dsp:sp modelId="{DB7BF4B0-67F4-436C-87C3-E0122E920345}">
      <dsp:nvSpPr>
        <dsp:cNvPr id="0" name=""/>
        <dsp:cNvSpPr/>
      </dsp:nvSpPr>
      <dsp:spPr>
        <a:xfrm>
          <a:off x="3789904" y="1117"/>
          <a:ext cx="3108511" cy="1865106"/>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b="1" kern="1200" dirty="0"/>
            <a:t>МП мероприятий, направленных на решение вопроса местного значения по организации и финансированию временного трудоустройства несовершеннолетних в возрасте от 14 до 18 лет в свободное от учебы время ВМО города федерального значения Санкт-Петербурга поселок Солнечное</a:t>
          </a:r>
        </a:p>
        <a:p>
          <a:pPr lvl="0" algn="ctr" defTabSz="400050">
            <a:lnSpc>
              <a:spcPct val="90000"/>
            </a:lnSpc>
            <a:spcBef>
              <a:spcPct val="0"/>
            </a:spcBef>
            <a:spcAft>
              <a:spcPct val="35000"/>
            </a:spcAft>
          </a:pPr>
          <a:r>
            <a:rPr lang="ru-RU" sz="900" b="1" kern="1200" dirty="0"/>
            <a:t>на 2024 год</a:t>
          </a:r>
        </a:p>
        <a:p>
          <a:pPr lvl="0" algn="ctr" defTabSz="400050">
            <a:lnSpc>
              <a:spcPct val="90000"/>
            </a:lnSpc>
            <a:spcBef>
              <a:spcPct val="0"/>
            </a:spcBef>
            <a:spcAft>
              <a:spcPct val="35000"/>
            </a:spcAft>
          </a:pPr>
          <a:r>
            <a:rPr lang="ru-RU" sz="1000" b="1" kern="1200" dirty="0">
              <a:solidFill>
                <a:schemeClr val="tx1"/>
              </a:solidFill>
              <a:latin typeface="Arial" panose="020B0604020202020204" pitchFamily="34" charset="0"/>
              <a:cs typeface="Arial" panose="020B0604020202020204" pitchFamily="34" charset="0"/>
            </a:rPr>
            <a:t>254,1 тыс. руб. </a:t>
          </a:r>
        </a:p>
      </dsp:txBody>
      <dsp:txXfrm>
        <a:off x="3789904" y="1117"/>
        <a:ext cx="3108511" cy="1865106"/>
      </dsp:txXfrm>
    </dsp:sp>
    <dsp:sp modelId="{AF85A85C-7F64-4068-9879-906D8E1B0D88}">
      <dsp:nvSpPr>
        <dsp:cNvPr id="0" name=""/>
        <dsp:cNvSpPr/>
      </dsp:nvSpPr>
      <dsp:spPr>
        <a:xfrm>
          <a:off x="6913958" y="1117"/>
          <a:ext cx="3108511" cy="1865106"/>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b="1" kern="1200" dirty="0"/>
            <a:t>МП мероприятий, направленных на решение вопроса местного значения по текущему ремонту и содержанию дорог, расположенных в пределах территории ВМО города федерального значения Санкт-Петербурга поселок Солнечное на 2024 год </a:t>
          </a:r>
        </a:p>
        <a:p>
          <a:pPr lvl="0" algn="ctr" defTabSz="400050">
            <a:lnSpc>
              <a:spcPct val="90000"/>
            </a:lnSpc>
            <a:spcBef>
              <a:spcPct val="0"/>
            </a:spcBef>
            <a:spcAft>
              <a:spcPct val="35000"/>
            </a:spcAft>
          </a:pPr>
          <a:r>
            <a:rPr lang="ru-RU" sz="1000" b="1" kern="1200" dirty="0">
              <a:solidFill>
                <a:schemeClr val="tx1"/>
              </a:solidFill>
              <a:latin typeface="Arial" panose="020B0604020202020204" pitchFamily="34" charset="0"/>
              <a:cs typeface="Arial" panose="020B0604020202020204" pitchFamily="34" charset="0"/>
            </a:rPr>
            <a:t>9 986,6  тыс. руб. </a:t>
          </a:r>
        </a:p>
      </dsp:txBody>
      <dsp:txXfrm>
        <a:off x="6913958" y="1117"/>
        <a:ext cx="3108511" cy="1865106"/>
      </dsp:txXfrm>
    </dsp:sp>
    <dsp:sp modelId="{CCF914C9-EAE6-48E1-B8B5-62B9F8375BC3}">
      <dsp:nvSpPr>
        <dsp:cNvPr id="0" name=""/>
        <dsp:cNvSpPr/>
      </dsp:nvSpPr>
      <dsp:spPr>
        <a:xfrm>
          <a:off x="665850" y="1881766"/>
          <a:ext cx="3108511" cy="1865106"/>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b="1" kern="1200" dirty="0">
              <a:latin typeface="Arial" panose="020B0604020202020204" pitchFamily="34" charset="0"/>
              <a:cs typeface="Arial" panose="020B0604020202020204" pitchFamily="34" charset="0"/>
            </a:rPr>
            <a:t>МП мероприятий, направленных на решение вопроса местного значения в организации благоустройства территории ВМО города федерального значения Санкт-Петербурга поселок Солнечное </a:t>
          </a:r>
          <a:endParaRPr lang="ru-RU" sz="900" kern="1200" dirty="0">
            <a:latin typeface="Arial" panose="020B0604020202020204" pitchFamily="34" charset="0"/>
            <a:cs typeface="Arial" panose="020B0604020202020204" pitchFamily="34" charset="0"/>
          </a:endParaRPr>
        </a:p>
        <a:p>
          <a:pPr lvl="0" algn="ctr" defTabSz="400050">
            <a:lnSpc>
              <a:spcPct val="90000"/>
            </a:lnSpc>
            <a:spcBef>
              <a:spcPct val="0"/>
            </a:spcBef>
            <a:spcAft>
              <a:spcPct val="35000"/>
            </a:spcAft>
          </a:pPr>
          <a:r>
            <a:rPr lang="ru-RU" sz="900" b="1" kern="1200" dirty="0">
              <a:latin typeface="Arial" panose="020B0604020202020204" pitchFamily="34" charset="0"/>
              <a:cs typeface="Arial" panose="020B0604020202020204" pitchFamily="34" charset="0"/>
            </a:rPr>
            <a:t>на 2024 год</a:t>
          </a:r>
        </a:p>
        <a:p>
          <a:pPr lvl="0" algn="ctr" defTabSz="400050">
            <a:lnSpc>
              <a:spcPct val="90000"/>
            </a:lnSpc>
            <a:spcBef>
              <a:spcPct val="0"/>
            </a:spcBef>
            <a:spcAft>
              <a:spcPct val="35000"/>
            </a:spcAft>
          </a:pPr>
          <a:r>
            <a:rPr lang="ru-RU" sz="1000" b="1" kern="1200" dirty="0">
              <a:solidFill>
                <a:schemeClr val="tx1"/>
              </a:solidFill>
              <a:latin typeface="Arial" panose="020B0604020202020204" pitchFamily="34" charset="0"/>
              <a:cs typeface="Arial" panose="020B0604020202020204" pitchFamily="34" charset="0"/>
            </a:rPr>
            <a:t>5 671,1  тыс. руб.</a:t>
          </a:r>
        </a:p>
      </dsp:txBody>
      <dsp:txXfrm>
        <a:off x="665850" y="1881766"/>
        <a:ext cx="3108511" cy="1865106"/>
      </dsp:txXfrm>
    </dsp:sp>
    <dsp:sp modelId="{35BC9840-1442-4657-8104-80A17370479A}">
      <dsp:nvSpPr>
        <dsp:cNvPr id="0" name=""/>
        <dsp:cNvSpPr/>
      </dsp:nvSpPr>
      <dsp:spPr>
        <a:xfrm>
          <a:off x="3789904" y="1881766"/>
          <a:ext cx="3108511" cy="1865106"/>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ru-RU" sz="900" b="1" kern="1200" dirty="0">
              <a:latin typeface="Arial" panose="020B0604020202020204" pitchFamily="34" charset="0"/>
              <a:cs typeface="Arial" panose="020B0604020202020204" pitchFamily="34" charset="0"/>
            </a:rPr>
            <a:t>МП мероприятий, направленных на решение вопроса местного значения в сфере озеленения на  территории ВМО города федерального значения Санкт-Петербурга поселок Солнечное  </a:t>
          </a:r>
        </a:p>
        <a:p>
          <a:pPr lvl="0" algn="ctr" defTabSz="400050">
            <a:lnSpc>
              <a:spcPct val="90000"/>
            </a:lnSpc>
            <a:spcBef>
              <a:spcPct val="0"/>
            </a:spcBef>
            <a:spcAft>
              <a:spcPct val="35000"/>
            </a:spcAft>
          </a:pPr>
          <a:r>
            <a:rPr lang="ru-RU" sz="900" b="1" kern="1200" dirty="0">
              <a:latin typeface="Arial" panose="020B0604020202020204" pitchFamily="34" charset="0"/>
              <a:cs typeface="Arial" panose="020B0604020202020204" pitchFamily="34" charset="0"/>
            </a:rPr>
            <a:t>на 2024 год</a:t>
          </a:r>
        </a:p>
        <a:p>
          <a:pPr lvl="0" algn="ctr" defTabSz="400050">
            <a:lnSpc>
              <a:spcPct val="90000"/>
            </a:lnSpc>
            <a:spcBef>
              <a:spcPct val="0"/>
            </a:spcBef>
            <a:spcAft>
              <a:spcPct val="35000"/>
            </a:spcAft>
          </a:pPr>
          <a:r>
            <a:rPr lang="ru-RU" sz="1000" b="1" kern="1200" dirty="0">
              <a:solidFill>
                <a:schemeClr val="tx1"/>
              </a:solidFill>
              <a:latin typeface="Arial" panose="020B0604020202020204" pitchFamily="34" charset="0"/>
              <a:cs typeface="Arial" panose="020B0604020202020204" pitchFamily="34" charset="0"/>
            </a:rPr>
            <a:t>936,4 тыс. руб</a:t>
          </a:r>
          <a:r>
            <a:rPr lang="ru-RU" sz="1000" kern="1200" dirty="0">
              <a:solidFill>
                <a:schemeClr val="tx1"/>
              </a:solidFill>
            </a:rPr>
            <a:t>.</a:t>
          </a:r>
          <a:endParaRPr lang="ru-RU" sz="1000" kern="1200" dirty="0">
            <a:solidFill>
              <a:schemeClr val="tx1"/>
            </a:solidFill>
            <a:latin typeface="Arial" panose="020B0604020202020204" pitchFamily="34" charset="0"/>
            <a:cs typeface="Arial" panose="020B0604020202020204" pitchFamily="34" charset="0"/>
          </a:endParaRPr>
        </a:p>
      </dsp:txBody>
      <dsp:txXfrm>
        <a:off x="3789904" y="1881766"/>
        <a:ext cx="3108511" cy="1865106"/>
      </dsp:txXfrm>
    </dsp:sp>
    <dsp:sp modelId="{C36BF953-FFAF-4541-ABC0-3CBEFAA20536}">
      <dsp:nvSpPr>
        <dsp:cNvPr id="0" name=""/>
        <dsp:cNvSpPr/>
      </dsp:nvSpPr>
      <dsp:spPr>
        <a:xfrm>
          <a:off x="6913958" y="1881766"/>
          <a:ext cx="3108511" cy="1865106"/>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800" b="1" kern="1200" dirty="0"/>
            <a:t>МП мероприятий, направленных на решение вопроса местного значения в организации благоустройства земельных участков, расположенных в границах ВМО города федерального значения Санкт-Петербурга поселок Солнечное, находящихся в государственной собственности Санкт-Петербурга, а также земель и земельных участков, государственная собственность на которых не разграничена на  2024 год</a:t>
          </a:r>
          <a:endParaRPr lang="ru-RU" sz="800" kern="1200" dirty="0"/>
        </a:p>
        <a:p>
          <a:pPr marL="0" marR="0" lvl="0" indent="0" algn="ctr" defTabSz="914400" eaLnBrk="1" fontAlgn="auto" latinLnBrk="0" hangingPunct="1">
            <a:lnSpc>
              <a:spcPct val="100000"/>
            </a:lnSpc>
            <a:spcBef>
              <a:spcPct val="0"/>
            </a:spcBef>
            <a:spcAft>
              <a:spcPts val="0"/>
            </a:spcAft>
            <a:buClrTx/>
            <a:buSzTx/>
            <a:buFontTx/>
            <a:buNone/>
            <a:tabLst/>
            <a:defRPr/>
          </a:pPr>
          <a:r>
            <a:rPr lang="ru-RU" sz="1000" b="1" kern="1200" dirty="0">
              <a:solidFill>
                <a:schemeClr val="tx1"/>
              </a:solidFill>
              <a:latin typeface="Arial" panose="020B0604020202020204" pitchFamily="34" charset="0"/>
              <a:cs typeface="Arial" panose="020B0604020202020204" pitchFamily="34" charset="0"/>
            </a:rPr>
            <a:t>5 200,0  тыс. руб. </a:t>
          </a:r>
        </a:p>
        <a:p>
          <a:pPr marL="0" marR="0" lvl="0" indent="0" algn="ctr" defTabSz="914400" eaLnBrk="1" fontAlgn="auto" latinLnBrk="0" hangingPunct="1">
            <a:lnSpc>
              <a:spcPct val="100000"/>
            </a:lnSpc>
            <a:spcBef>
              <a:spcPct val="0"/>
            </a:spcBef>
            <a:spcAft>
              <a:spcPts val="0"/>
            </a:spcAft>
            <a:buClrTx/>
            <a:buSzTx/>
            <a:buFontTx/>
            <a:buNone/>
            <a:tabLst/>
            <a:defRPr/>
          </a:pPr>
          <a:r>
            <a:rPr lang="ru-RU" sz="700" b="1" kern="1200" dirty="0"/>
            <a:t> </a:t>
          </a:r>
          <a:endParaRPr lang="ru-RU" sz="700" kern="1200" dirty="0"/>
        </a:p>
        <a:p>
          <a:pPr lvl="0" algn="ctr" defTabSz="400050">
            <a:lnSpc>
              <a:spcPct val="90000"/>
            </a:lnSpc>
            <a:spcBef>
              <a:spcPct val="0"/>
            </a:spcBef>
            <a:spcAft>
              <a:spcPct val="35000"/>
            </a:spcAft>
          </a:pPr>
          <a:endParaRPr lang="ru-RU" sz="700" kern="1200" dirty="0"/>
        </a:p>
      </dsp:txBody>
      <dsp:txXfrm>
        <a:off x="6913958" y="1881766"/>
        <a:ext cx="3108511" cy="1865106"/>
      </dsp:txXfrm>
    </dsp:sp>
    <dsp:sp modelId="{A61D4CEA-5B85-4B1C-B0D4-2921FF3BA3EA}">
      <dsp:nvSpPr>
        <dsp:cNvPr id="0" name=""/>
        <dsp:cNvSpPr/>
      </dsp:nvSpPr>
      <dsp:spPr>
        <a:xfrm>
          <a:off x="3789904" y="3762415"/>
          <a:ext cx="3108511" cy="1865106"/>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900" b="1" kern="1200" dirty="0"/>
            <a:t>МП мероприятий,</a:t>
          </a:r>
          <a:endParaRPr lang="ru-RU" sz="900" kern="1200" dirty="0"/>
        </a:p>
        <a:p>
          <a:pPr marL="0" marR="0" lvl="0" indent="0" algn="ctr" defTabSz="533400" eaLnBrk="1" fontAlgn="auto" latinLnBrk="0" hangingPunct="1">
            <a:lnSpc>
              <a:spcPct val="90000"/>
            </a:lnSpc>
            <a:spcBef>
              <a:spcPct val="0"/>
            </a:spcBef>
            <a:spcAft>
              <a:spcPct val="35000"/>
            </a:spcAft>
            <a:buClrTx/>
            <a:buSzTx/>
            <a:buFontTx/>
            <a:buNone/>
            <a:tabLst/>
            <a:defRPr/>
          </a:pPr>
          <a:r>
            <a:rPr lang="ru-RU" sz="900" b="1" kern="1200" dirty="0"/>
            <a:t>направленных на решение вопроса молодежной политики и проведении работ по военно-патриотическому воспитанию граждан ВМО города федерального значения Санкт-Петербурга поселок Солнечное на 2024 год</a:t>
          </a:r>
        </a:p>
        <a:p>
          <a:pPr marL="0" marR="0" lvl="0" indent="0" algn="ctr" defTabSz="914400" eaLnBrk="1" fontAlgn="auto" latinLnBrk="0" hangingPunct="1">
            <a:lnSpc>
              <a:spcPct val="100000"/>
            </a:lnSpc>
            <a:spcBef>
              <a:spcPct val="0"/>
            </a:spcBef>
            <a:spcAft>
              <a:spcPts val="0"/>
            </a:spcAft>
            <a:buClrTx/>
            <a:buSzTx/>
            <a:buFontTx/>
            <a:buNone/>
            <a:tabLst/>
            <a:defRPr/>
          </a:pPr>
          <a:r>
            <a:rPr lang="ru-RU" sz="1000" b="1" kern="1200" dirty="0">
              <a:solidFill>
                <a:schemeClr val="tx1"/>
              </a:solidFill>
              <a:latin typeface="Arial" panose="020B0604020202020204" pitchFamily="34" charset="0"/>
              <a:cs typeface="Arial" panose="020B0604020202020204" pitchFamily="34" charset="0"/>
            </a:rPr>
            <a:t>495,0  тыс. руб.</a:t>
          </a:r>
        </a:p>
        <a:p>
          <a:pPr marL="0" marR="0" lvl="0" indent="0" algn="ctr" defTabSz="533400" eaLnBrk="1" fontAlgn="auto" latinLnBrk="0" hangingPunct="1">
            <a:lnSpc>
              <a:spcPct val="90000"/>
            </a:lnSpc>
            <a:spcBef>
              <a:spcPct val="0"/>
            </a:spcBef>
            <a:spcAft>
              <a:spcPct val="35000"/>
            </a:spcAft>
            <a:buClrTx/>
            <a:buSzTx/>
            <a:buFontTx/>
            <a:buNone/>
            <a:tabLst/>
            <a:defRPr/>
          </a:pPr>
          <a:endParaRPr lang="ru-RU" sz="800" kern="1200" dirty="0"/>
        </a:p>
        <a:p>
          <a:pPr marL="0" marR="0" lvl="0" indent="0" algn="ctr" defTabSz="533400" eaLnBrk="1" fontAlgn="auto" latinLnBrk="0" hangingPunct="1">
            <a:lnSpc>
              <a:spcPct val="90000"/>
            </a:lnSpc>
            <a:spcBef>
              <a:spcPct val="0"/>
            </a:spcBef>
            <a:spcAft>
              <a:spcPct val="35000"/>
            </a:spcAft>
            <a:buClrTx/>
            <a:buSzTx/>
            <a:buFontTx/>
            <a:buNone/>
            <a:tabLst/>
            <a:defRPr/>
          </a:pPr>
          <a:endParaRPr lang="ru-RU" sz="800" kern="1200" dirty="0"/>
        </a:p>
        <a:p>
          <a:pPr lvl="0" algn="ctr" defTabSz="533400">
            <a:lnSpc>
              <a:spcPct val="90000"/>
            </a:lnSpc>
            <a:spcBef>
              <a:spcPct val="0"/>
            </a:spcBef>
            <a:spcAft>
              <a:spcPct val="35000"/>
            </a:spcAft>
          </a:pPr>
          <a:endParaRPr lang="ru-RU" sz="800" kern="1200" dirty="0"/>
        </a:p>
      </dsp:txBody>
      <dsp:txXfrm>
        <a:off x="3789904" y="3762415"/>
        <a:ext cx="3108511" cy="18651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914BA8-4A2C-43AB-901B-32370F7F20EE}">
      <dsp:nvSpPr>
        <dsp:cNvPr id="0" name=""/>
        <dsp:cNvSpPr/>
      </dsp:nvSpPr>
      <dsp:spPr>
        <a:xfrm>
          <a:off x="1126310" y="2223"/>
          <a:ext cx="2911461" cy="1746877"/>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kern="1200" dirty="0">
              <a:latin typeface="Arial" panose="020B0604020202020204" pitchFamily="34" charset="0"/>
              <a:cs typeface="Arial" panose="020B0604020202020204" pitchFamily="34" charset="0"/>
            </a:rPr>
            <a:t>МП мероприятий, направленных на решение вопросов местного значения по организации и проведении досуговых мероприятий для жителей ВМО города федерального значения Санкт-Петербурга поселок Солнечное на 2024 год</a:t>
          </a:r>
        </a:p>
        <a:p>
          <a:pPr lvl="0" algn="ctr" defTabSz="444500">
            <a:lnSpc>
              <a:spcPct val="90000"/>
            </a:lnSpc>
            <a:spcBef>
              <a:spcPct val="0"/>
            </a:spcBef>
            <a:spcAft>
              <a:spcPct val="35000"/>
            </a:spcAft>
          </a:pPr>
          <a:r>
            <a:rPr lang="ru-RU" sz="1000" b="1" kern="1200" dirty="0">
              <a:solidFill>
                <a:schemeClr val="tx1"/>
              </a:solidFill>
              <a:latin typeface="Arial" panose="020B0604020202020204" pitchFamily="34" charset="0"/>
              <a:cs typeface="Arial" panose="020B0604020202020204" pitchFamily="34" charset="0"/>
            </a:rPr>
            <a:t>2 810,0  тыс. руб.</a:t>
          </a:r>
          <a:endParaRPr lang="ru-RU" sz="1000" kern="1200" dirty="0"/>
        </a:p>
      </dsp:txBody>
      <dsp:txXfrm>
        <a:off x="1126310" y="2223"/>
        <a:ext cx="2911461" cy="1746877"/>
      </dsp:txXfrm>
    </dsp:sp>
    <dsp:sp modelId="{66FFBEB9-189A-483A-B421-9697482C3306}">
      <dsp:nvSpPr>
        <dsp:cNvPr id="0" name=""/>
        <dsp:cNvSpPr/>
      </dsp:nvSpPr>
      <dsp:spPr>
        <a:xfrm>
          <a:off x="4052513" y="1621"/>
          <a:ext cx="2911461" cy="1746877"/>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kern="1200" dirty="0">
              <a:latin typeface="Arial" panose="020B0604020202020204" pitchFamily="34" charset="0"/>
              <a:cs typeface="Arial" panose="020B0604020202020204" pitchFamily="34" charset="0"/>
            </a:rPr>
            <a:t>МП мероприятий, направленных на решение вопросов местного значения по организации и проведению местных и участию в организации и проведении городских праздничных и иных зрелищных мероприятий для жителей ВМО города федерального значения Санкт-Петербурга поселок Солнечное на 2024 год</a:t>
          </a:r>
        </a:p>
        <a:p>
          <a:pPr lvl="0" algn="ctr" defTabSz="444500">
            <a:lnSpc>
              <a:spcPct val="90000"/>
            </a:lnSpc>
            <a:spcBef>
              <a:spcPct val="0"/>
            </a:spcBef>
            <a:spcAft>
              <a:spcPct val="35000"/>
            </a:spcAft>
          </a:pPr>
          <a:endParaRPr lang="ru-RU" sz="800" b="1" kern="1200" dirty="0"/>
        </a:p>
        <a:p>
          <a:pPr lvl="0" algn="ctr" defTabSz="444500">
            <a:lnSpc>
              <a:spcPct val="90000"/>
            </a:lnSpc>
            <a:spcBef>
              <a:spcPct val="0"/>
            </a:spcBef>
            <a:spcAft>
              <a:spcPct val="35000"/>
            </a:spcAft>
          </a:pPr>
          <a:r>
            <a:rPr lang="ru-RU" sz="1000" b="1" kern="1200" dirty="0">
              <a:solidFill>
                <a:schemeClr val="tx1"/>
              </a:solidFill>
              <a:latin typeface="Arial" panose="020B0604020202020204" pitchFamily="34" charset="0"/>
              <a:cs typeface="Arial" panose="020B0604020202020204" pitchFamily="34" charset="0"/>
            </a:rPr>
            <a:t>2 365,0  тыс. руб</a:t>
          </a:r>
          <a:r>
            <a:rPr lang="ru-RU" sz="800" b="1" kern="1200" dirty="0">
              <a:solidFill>
                <a:schemeClr val="tx1"/>
              </a:solidFill>
              <a:latin typeface="Arial" panose="020B0604020202020204" pitchFamily="34" charset="0"/>
              <a:cs typeface="Arial" panose="020B0604020202020204" pitchFamily="34" charset="0"/>
            </a:rPr>
            <a:t>.</a:t>
          </a:r>
          <a:endParaRPr lang="ru-RU" sz="800" kern="1200" dirty="0"/>
        </a:p>
      </dsp:txBody>
      <dsp:txXfrm>
        <a:off x="4052513" y="1621"/>
        <a:ext cx="2911461" cy="1746877"/>
      </dsp:txXfrm>
    </dsp:sp>
    <dsp:sp modelId="{7A270795-5060-4847-B713-8D471BED0FD1}">
      <dsp:nvSpPr>
        <dsp:cNvPr id="0" name=""/>
        <dsp:cNvSpPr/>
      </dsp:nvSpPr>
      <dsp:spPr>
        <a:xfrm>
          <a:off x="6978532" y="1621"/>
          <a:ext cx="2911461" cy="1746877"/>
        </a:xfrm>
        <a:prstGeom prst="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ru-RU" sz="1000" b="1" kern="1200" dirty="0">
              <a:latin typeface="Arial" panose="020B0604020202020204" pitchFamily="34" charset="0"/>
              <a:cs typeface="Arial" panose="020B0604020202020204" pitchFamily="34" charset="0"/>
            </a:rPr>
            <a:t>МП мероприятий, направленных на решение вопроса местного значения по обеспечение условий для развития на территории МО физической культуры и массового спорта, организация и проведение официальных физкультурных мероприятий, физкультурно-оздоровительных мероприятий и спортивных мероприятий ВМО города федерального значения Санкт-Петербурга поселок Солнечное на 2024 год</a:t>
          </a:r>
        </a:p>
        <a:p>
          <a:pPr lvl="0" algn="ctr" defTabSz="444500">
            <a:lnSpc>
              <a:spcPct val="90000"/>
            </a:lnSpc>
            <a:spcBef>
              <a:spcPct val="0"/>
            </a:spcBef>
            <a:spcAft>
              <a:spcPct val="35000"/>
            </a:spcAft>
          </a:pPr>
          <a:r>
            <a:rPr lang="ru-RU" sz="1000" b="1" kern="1200" dirty="0">
              <a:solidFill>
                <a:schemeClr val="tx1"/>
              </a:solidFill>
              <a:latin typeface="Arial" panose="020B0604020202020204" pitchFamily="34" charset="0"/>
              <a:cs typeface="Arial" panose="020B0604020202020204" pitchFamily="34" charset="0"/>
            </a:rPr>
            <a:t>1 017,4  тыс. руб</a:t>
          </a:r>
          <a:r>
            <a:rPr lang="ru-RU" sz="1000" b="1" kern="1200" dirty="0">
              <a:solidFill>
                <a:schemeClr val="tx1"/>
              </a:solidFill>
            </a:rPr>
            <a:t>.</a:t>
          </a:r>
          <a:endParaRPr lang="ru-RU" sz="1000" kern="1200" dirty="0"/>
        </a:p>
      </dsp:txBody>
      <dsp:txXfrm>
        <a:off x="6978532" y="1621"/>
        <a:ext cx="2911461" cy="1746877"/>
      </dsp:txXfrm>
    </dsp:sp>
    <dsp:sp modelId="{F62F3866-7CA1-459C-9EB4-C1727EDC8C2C}">
      <dsp:nvSpPr>
        <dsp:cNvPr id="0" name=""/>
        <dsp:cNvSpPr/>
      </dsp:nvSpPr>
      <dsp:spPr>
        <a:xfrm>
          <a:off x="1126493" y="1763056"/>
          <a:ext cx="2911461" cy="1746877"/>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355600">
            <a:lnSpc>
              <a:spcPct val="90000"/>
            </a:lnSpc>
            <a:spcBef>
              <a:spcPct val="0"/>
            </a:spcBef>
            <a:spcAft>
              <a:spcPct val="35000"/>
            </a:spcAft>
          </a:pPr>
          <a:r>
            <a:rPr lang="ru-RU" sz="800" b="1" kern="1200" dirty="0">
              <a:latin typeface="Arial" panose="020B0604020202020204" pitchFamily="34" charset="0"/>
              <a:cs typeface="Arial" panose="020B0604020202020204" pitchFamily="34" charset="0"/>
            </a:rPr>
            <a:t>МП мероприятий, направленных на решение вопроса местного значения по учреждению печатного средства массовой информации для опубликования муниципальных правовых актов, обсуждения проектов муниципальных правовых актов по вопросам местного значения, доведения до сведения жителей МО официальной информации о социально-экономическом и культурном развитии муниципального образования, о развитии его общественной инфраструктуры и иной официальной информации ВМО города федерального значения Санкт-Петербурга поселок Солнечное на 2024 год </a:t>
          </a:r>
        </a:p>
        <a:p>
          <a:pPr lvl="0" algn="ctr" defTabSz="355600">
            <a:lnSpc>
              <a:spcPct val="90000"/>
            </a:lnSpc>
            <a:spcBef>
              <a:spcPct val="0"/>
            </a:spcBef>
            <a:spcAft>
              <a:spcPct val="35000"/>
            </a:spcAft>
          </a:pPr>
          <a:r>
            <a:rPr lang="ru-RU" sz="1000" b="1" kern="1200" dirty="0">
              <a:solidFill>
                <a:schemeClr val="tx1"/>
              </a:solidFill>
            </a:rPr>
            <a:t>879,4  тыс. руб</a:t>
          </a:r>
          <a:r>
            <a:rPr lang="ru-RU" sz="800" b="1" kern="1200" dirty="0">
              <a:solidFill>
                <a:schemeClr val="tx1"/>
              </a:solidFill>
            </a:rPr>
            <a:t>. </a:t>
          </a:r>
          <a:endParaRPr lang="ru-RU" sz="800" kern="1200" dirty="0"/>
        </a:p>
      </dsp:txBody>
      <dsp:txXfrm>
        <a:off x="1126493" y="1763056"/>
        <a:ext cx="2911461" cy="1746877"/>
      </dsp:txXfrm>
    </dsp:sp>
    <dsp:sp modelId="{776E4312-1FDE-489B-A63F-6774F58F8989}">
      <dsp:nvSpPr>
        <dsp:cNvPr id="0" name=""/>
        <dsp:cNvSpPr/>
      </dsp:nvSpPr>
      <dsp:spPr>
        <a:xfrm>
          <a:off x="4052513" y="1763056"/>
          <a:ext cx="2911461" cy="1746877"/>
        </a:xfrm>
        <a:prstGeom prst="rect">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ru-RU" sz="1100" b="1" kern="1200" dirty="0">
              <a:latin typeface="Arial" panose="020B0604020202020204" pitchFamily="34" charset="0"/>
              <a:cs typeface="Arial" panose="020B0604020202020204" pitchFamily="34" charset="0"/>
            </a:rPr>
            <a:t>МП мероприятий, направленных на решение вопросов формирования архивных фондов органов местного самоуправления ВМО  города федерального значения Санкт-Петербурга поселок Солнечное</a:t>
          </a:r>
          <a:endParaRPr lang="ru-RU" sz="1100" kern="1200" dirty="0">
            <a:latin typeface="Arial" panose="020B0604020202020204" pitchFamily="34" charset="0"/>
            <a:cs typeface="Arial" panose="020B0604020202020204" pitchFamily="34" charset="0"/>
          </a:endParaRPr>
        </a:p>
        <a:p>
          <a:pPr lvl="0" algn="ctr" defTabSz="488950">
            <a:lnSpc>
              <a:spcPct val="90000"/>
            </a:lnSpc>
            <a:spcBef>
              <a:spcPct val="0"/>
            </a:spcBef>
            <a:spcAft>
              <a:spcPct val="35000"/>
            </a:spcAft>
          </a:pPr>
          <a:r>
            <a:rPr lang="ru-RU" sz="1100" b="1" kern="1200" dirty="0">
              <a:latin typeface="Arial" panose="020B0604020202020204" pitchFamily="34" charset="0"/>
              <a:cs typeface="Arial" panose="020B0604020202020204" pitchFamily="34" charset="0"/>
            </a:rPr>
            <a:t>на 2024 год </a:t>
          </a:r>
        </a:p>
        <a:p>
          <a:pPr lvl="0" algn="ctr" defTabSz="488950">
            <a:lnSpc>
              <a:spcPct val="90000"/>
            </a:lnSpc>
            <a:spcBef>
              <a:spcPct val="0"/>
            </a:spcBef>
            <a:spcAft>
              <a:spcPct val="35000"/>
            </a:spcAft>
          </a:pPr>
          <a:r>
            <a:rPr lang="ru-RU" sz="1000" b="1" kern="1200" dirty="0">
              <a:solidFill>
                <a:schemeClr val="tx1"/>
              </a:solidFill>
            </a:rPr>
            <a:t>930,0  тыс. руб.</a:t>
          </a:r>
        </a:p>
      </dsp:txBody>
      <dsp:txXfrm>
        <a:off x="4052513" y="1763056"/>
        <a:ext cx="2911461" cy="1746877"/>
      </dsp:txXfrm>
    </dsp:sp>
    <dsp:sp modelId="{59F489E4-66FF-4DB5-8FC6-34149288A2BB}">
      <dsp:nvSpPr>
        <dsp:cNvPr id="0" name=""/>
        <dsp:cNvSpPr/>
      </dsp:nvSpPr>
      <dsp:spPr>
        <a:xfrm>
          <a:off x="6978532" y="1763056"/>
          <a:ext cx="2911461" cy="1746877"/>
        </a:xfrm>
        <a:prstGeom prst="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000" b="1" kern="1200" dirty="0">
              <a:latin typeface="Arial" panose="020B0604020202020204" pitchFamily="34" charset="0"/>
              <a:cs typeface="Arial" panose="020B0604020202020204" pitchFamily="34" charset="0"/>
            </a:rPr>
            <a:t>МП мероприятий, направленных на доведение до сведения жителей муниципального образования официальной информации о социально-экономическом и культурном развитии МО  о развитии его общественной инфраструктуры и иной официальной информации на 2024 год </a:t>
          </a:r>
        </a:p>
        <a:p>
          <a:pPr marL="0" marR="0" lvl="0" indent="0" algn="ctr" defTabSz="914400" eaLnBrk="1" fontAlgn="auto" latinLnBrk="0" hangingPunct="1">
            <a:lnSpc>
              <a:spcPct val="100000"/>
            </a:lnSpc>
            <a:spcBef>
              <a:spcPct val="0"/>
            </a:spcBef>
            <a:spcAft>
              <a:spcPts val="0"/>
            </a:spcAft>
            <a:buClrTx/>
            <a:buSzTx/>
            <a:buFontTx/>
            <a:buNone/>
            <a:tabLst/>
            <a:defRPr/>
          </a:pPr>
          <a:endParaRPr lang="ru-RU" sz="1000" b="1" kern="1200" dirty="0">
            <a:solidFill>
              <a:schemeClr val="tx1"/>
            </a:solidFill>
          </a:endParaRPr>
        </a:p>
        <a:p>
          <a:pPr marL="0" marR="0" lvl="0" indent="0" algn="ctr" defTabSz="914400" eaLnBrk="1" fontAlgn="auto" latinLnBrk="0" hangingPunct="1">
            <a:lnSpc>
              <a:spcPct val="100000"/>
            </a:lnSpc>
            <a:spcBef>
              <a:spcPct val="0"/>
            </a:spcBef>
            <a:spcAft>
              <a:spcPts val="0"/>
            </a:spcAft>
            <a:buClrTx/>
            <a:buSzTx/>
            <a:buFontTx/>
            <a:buNone/>
            <a:tabLst/>
            <a:defRPr/>
          </a:pPr>
          <a:r>
            <a:rPr lang="ru-RU" sz="1000" b="1" kern="1200" dirty="0">
              <a:solidFill>
                <a:schemeClr val="tx1"/>
              </a:solidFill>
            </a:rPr>
            <a:t>205,0  тыс. руб.</a:t>
          </a:r>
        </a:p>
        <a:p>
          <a:pPr lvl="0" algn="ctr" defTabSz="533400">
            <a:lnSpc>
              <a:spcPct val="90000"/>
            </a:lnSpc>
            <a:spcBef>
              <a:spcPct val="0"/>
            </a:spcBef>
            <a:spcAft>
              <a:spcPct val="35000"/>
            </a:spcAft>
          </a:pPr>
          <a:endParaRPr lang="ru-RU" sz="1100" kern="1200" dirty="0"/>
        </a:p>
      </dsp:txBody>
      <dsp:txXfrm>
        <a:off x="6978532" y="1763056"/>
        <a:ext cx="2911461" cy="1746877"/>
      </dsp:txXfrm>
    </dsp:sp>
    <dsp:sp modelId="{38B6E13F-3E81-4A23-9DC1-5B4E7A334C2A}">
      <dsp:nvSpPr>
        <dsp:cNvPr id="0" name=""/>
        <dsp:cNvSpPr/>
      </dsp:nvSpPr>
      <dsp:spPr>
        <a:xfrm rot="10800000" flipV="1">
          <a:off x="4026407" y="3526112"/>
          <a:ext cx="2911461" cy="1610374"/>
        </a:xfrm>
        <a:prstGeom prst="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ru-RU" sz="1000" b="1" kern="1200" dirty="0">
              <a:latin typeface="Arial" panose="020B0604020202020204" pitchFamily="34" charset="0"/>
              <a:cs typeface="Arial" panose="020B0604020202020204" pitchFamily="34" charset="0"/>
            </a:rPr>
            <a:t>МП мероприятий, направленных на решение вопросов социальной политики ВМО города федерального значения Санкт-Петербурга поселок Солнечное на 2024 год </a:t>
          </a:r>
        </a:p>
        <a:p>
          <a:pPr marL="0" marR="0" lvl="0" indent="0" algn="ctr" defTabSz="914400" eaLnBrk="1" fontAlgn="auto" latinLnBrk="0" hangingPunct="1">
            <a:lnSpc>
              <a:spcPct val="100000"/>
            </a:lnSpc>
            <a:spcBef>
              <a:spcPct val="0"/>
            </a:spcBef>
            <a:spcAft>
              <a:spcPts val="0"/>
            </a:spcAft>
            <a:buClrTx/>
            <a:buSzTx/>
            <a:buFontTx/>
            <a:buNone/>
            <a:tabLst/>
            <a:defRPr/>
          </a:pPr>
          <a:endParaRPr lang="ru-RU" sz="1000" b="1" kern="1200" dirty="0">
            <a:solidFill>
              <a:schemeClr val="tx1"/>
            </a:solidFill>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ru-RU" sz="1000" b="1" kern="1200" dirty="0">
              <a:solidFill>
                <a:schemeClr val="tx1"/>
              </a:solidFill>
              <a:latin typeface="Arial" panose="020B0604020202020204" pitchFamily="34" charset="0"/>
              <a:cs typeface="Arial" panose="020B0604020202020204" pitchFamily="34" charset="0"/>
            </a:rPr>
            <a:t>240,0 тыс. руб.</a:t>
          </a:r>
          <a:endParaRPr lang="ru-RU" sz="1000" kern="1200" dirty="0">
            <a:solidFill>
              <a:schemeClr val="tx1"/>
            </a:solidFill>
            <a:latin typeface="Arial" panose="020B0604020202020204" pitchFamily="34" charset="0"/>
            <a:cs typeface="Arial" panose="020B0604020202020204" pitchFamily="34" charset="0"/>
          </a:endParaRPr>
        </a:p>
        <a:p>
          <a:pPr lvl="0" algn="ctr" defTabSz="444500">
            <a:lnSpc>
              <a:spcPct val="90000"/>
            </a:lnSpc>
            <a:spcBef>
              <a:spcPct val="0"/>
            </a:spcBef>
            <a:spcAft>
              <a:spcPct val="35000"/>
            </a:spcAft>
          </a:pPr>
          <a:endParaRPr lang="ru-RU" sz="1000" kern="1200" dirty="0"/>
        </a:p>
      </dsp:txBody>
      <dsp:txXfrm rot="-10800000">
        <a:off x="4026407" y="3526112"/>
        <a:ext cx="2911461" cy="1610374"/>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ru-RU"/>
              <a:t>БЮДЖЕТ ДЛЯ ГРАЖДАН НА 2024 ГОД И НА ПЛАНОВЫЙ ПЕРИОД 2025 И 2026 ГОДОВ</a:t>
            </a:r>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EC2995-DEE9-4555-94DD-887D58C34C44}" type="datetimeFigureOut">
              <a:rPr lang="ru-RU" smtClean="0"/>
              <a:t>24.05.2024</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5C417B9-A2F1-4E9B-BBAA-9F2D9DA1E0D1}" type="slidenum">
              <a:rPr lang="ru-RU" smtClean="0"/>
              <a:t>‹#›</a:t>
            </a:fld>
            <a:endParaRPr lang="ru-RU"/>
          </a:p>
        </p:txBody>
      </p:sp>
    </p:spTree>
    <p:extLst>
      <p:ext uri="{BB962C8B-B14F-4D97-AF65-F5344CB8AC3E}">
        <p14:creationId xmlns:p14="http://schemas.microsoft.com/office/powerpoint/2010/main" val="3694725421"/>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ru-RU"/>
              <a:t>БЮДЖЕТ ДЛЯ ГРАЖДАН НА 2024 ГОД И НА ПЛАНОВЫЙ ПЕРИОД 2025 И 2026 ГОДОВ</a:t>
            </a:r>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B046B4-5D2E-40B1-95F3-2DFFC7209F02}" type="datetimeFigureOut">
              <a:rPr lang="ru-RU" smtClean="0"/>
              <a:t>24.05.2024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59F46-E1CC-4970-AB8E-AC9A910C4E5D}" type="slidenum">
              <a:rPr lang="ru-RU" smtClean="0"/>
              <a:t>‹#›</a:t>
            </a:fld>
            <a:endParaRPr lang="ru-RU"/>
          </a:p>
        </p:txBody>
      </p:sp>
    </p:spTree>
    <p:extLst>
      <p:ext uri="{BB962C8B-B14F-4D97-AF65-F5344CB8AC3E}">
        <p14:creationId xmlns:p14="http://schemas.microsoft.com/office/powerpoint/2010/main" val="1744390703"/>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r>
              <a:rPr lang="ru-RU"/>
              <a:t>БЮДЖЕТ ДЛЯ ГРАЖДАН НА 2024 ГОД И НА ПЛАНОВЫЙ ПЕРИОД 2025 И 2026 ГОДОВ</a:t>
            </a:r>
          </a:p>
        </p:txBody>
      </p:sp>
    </p:spTree>
    <p:extLst>
      <p:ext uri="{BB962C8B-B14F-4D97-AF65-F5344CB8AC3E}">
        <p14:creationId xmlns:p14="http://schemas.microsoft.com/office/powerpoint/2010/main" val="774956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r>
              <a:rPr lang="ru-RU"/>
              <a:t>БЮДЖЕТ ДЛЯ ГРАЖДАН НА 2024 ГОД И НА ПЛАНОВЫЙ ПЕРИОД 2025 И 2026 ГОДОВ</a:t>
            </a:r>
          </a:p>
        </p:txBody>
      </p:sp>
    </p:spTree>
    <p:extLst>
      <p:ext uri="{BB962C8B-B14F-4D97-AF65-F5344CB8AC3E}">
        <p14:creationId xmlns:p14="http://schemas.microsoft.com/office/powerpoint/2010/main" val="642091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r>
              <a:rPr lang="ru-RU"/>
              <a:t>БЮДЖЕТ ДЛЯ ГРАЖДАН НА 2024 ГОД И НА ПЛАНОВЫЙ ПЕРИОД 2025 И 2026 ГОДОВ</a:t>
            </a:r>
          </a:p>
        </p:txBody>
      </p:sp>
    </p:spTree>
    <p:extLst>
      <p:ext uri="{BB962C8B-B14F-4D97-AF65-F5344CB8AC3E}">
        <p14:creationId xmlns:p14="http://schemas.microsoft.com/office/powerpoint/2010/main" val="4109085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r>
              <a:rPr lang="ru-RU"/>
              <a:t>БЮДЖЕТ ДЛЯ ГРАЖДАН НА 2024 ГОД И НА ПЛАНОВЫЙ ПЕРИОД 2025 И 2026 ГОДОВ</a:t>
            </a:r>
          </a:p>
        </p:txBody>
      </p:sp>
    </p:spTree>
    <p:extLst>
      <p:ext uri="{BB962C8B-B14F-4D97-AF65-F5344CB8AC3E}">
        <p14:creationId xmlns:p14="http://schemas.microsoft.com/office/powerpoint/2010/main" val="24253969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r>
              <a:rPr lang="ru-RU"/>
              <a:t>БЮДЖЕТ ДЛЯ ГРАЖДАН НА 2024 ГОД И НА ПЛАНОВЫЙ ПЕРИОД 2025 И 2026 ГОДОВ</a:t>
            </a:r>
          </a:p>
        </p:txBody>
      </p:sp>
    </p:spTree>
    <p:extLst>
      <p:ext uri="{BB962C8B-B14F-4D97-AF65-F5344CB8AC3E}">
        <p14:creationId xmlns:p14="http://schemas.microsoft.com/office/powerpoint/2010/main" val="4278467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r>
              <a:rPr lang="ru-RU"/>
              <a:t>БЮДЖЕТ ДЛЯ ГРАЖДАН НА 2024 ГОД И НА ПЛАНОВЫЙ ПЕРИОД 2025 И 2026 ГОДОВ</a:t>
            </a:r>
          </a:p>
        </p:txBody>
      </p:sp>
    </p:spTree>
    <p:extLst>
      <p:ext uri="{BB962C8B-B14F-4D97-AF65-F5344CB8AC3E}">
        <p14:creationId xmlns:p14="http://schemas.microsoft.com/office/powerpoint/2010/main" val="907444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r>
              <a:rPr lang="ru-RU"/>
              <a:t>БЮДЖЕТ ДЛЯ ГРАЖДАН НА 2024 ГОД И НА ПЛАНОВЫЙ ПЕРИОД 2025 И 2026 ГОДОВ</a:t>
            </a:r>
          </a:p>
        </p:txBody>
      </p:sp>
    </p:spTree>
    <p:extLst>
      <p:ext uri="{BB962C8B-B14F-4D97-AF65-F5344CB8AC3E}">
        <p14:creationId xmlns:p14="http://schemas.microsoft.com/office/powerpoint/2010/main" val="1416194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68D7BFF-36DF-4492-B61A-B8EAFC666ACF}" type="datetime1">
              <a:rPr lang="ru-RU" smtClean="0"/>
              <a:t>24.05.2024</a:t>
            </a:fld>
            <a:endParaRPr lang="ru-RU"/>
          </a:p>
        </p:txBody>
      </p:sp>
      <p:sp>
        <p:nvSpPr>
          <p:cNvPr id="5" name="Footer Placeholder 4"/>
          <p:cNvSpPr>
            <a:spLocks noGrp="1"/>
          </p:cNvSpPr>
          <p:nvPr>
            <p:ph type="ftr" sz="quarter" idx="11"/>
          </p:nvPr>
        </p:nvSpPr>
        <p:spPr/>
        <p:txBody>
          <a:bodyPr/>
          <a:lstStyle/>
          <a:p>
            <a:r>
              <a:rPr lang="ru-RU"/>
              <a:t>мосолнечное.рф</a:t>
            </a:r>
          </a:p>
        </p:txBody>
      </p:sp>
      <p:sp>
        <p:nvSpPr>
          <p:cNvPr id="6" name="Slide Number Placeholder 5"/>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836624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240CC38-1586-4FFF-9241-D924C64EF87E}" type="datetime1">
              <a:rPr lang="ru-RU" smtClean="0"/>
              <a:t>24.05.2024</a:t>
            </a:fld>
            <a:endParaRPr lang="ru-RU"/>
          </a:p>
        </p:txBody>
      </p:sp>
      <p:sp>
        <p:nvSpPr>
          <p:cNvPr id="5" name="Footer Placeholder 4"/>
          <p:cNvSpPr>
            <a:spLocks noGrp="1"/>
          </p:cNvSpPr>
          <p:nvPr>
            <p:ph type="ftr" sz="quarter" idx="11"/>
          </p:nvPr>
        </p:nvSpPr>
        <p:spPr/>
        <p:txBody>
          <a:bodyPr/>
          <a:lstStyle/>
          <a:p>
            <a:r>
              <a:rPr lang="ru-RU"/>
              <a:t>мосолнечное.рф</a:t>
            </a:r>
          </a:p>
        </p:txBody>
      </p:sp>
      <p:sp>
        <p:nvSpPr>
          <p:cNvPr id="6" name="Slide Number Placeholder 5"/>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1584857055"/>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240CC38-1586-4FFF-9241-D924C64EF87E}" type="datetime1">
              <a:rPr lang="ru-RU" smtClean="0"/>
              <a:t>24.05.2024</a:t>
            </a:fld>
            <a:endParaRPr lang="ru-RU"/>
          </a:p>
        </p:txBody>
      </p:sp>
      <p:sp>
        <p:nvSpPr>
          <p:cNvPr id="5" name="Footer Placeholder 4"/>
          <p:cNvSpPr>
            <a:spLocks noGrp="1"/>
          </p:cNvSpPr>
          <p:nvPr>
            <p:ph type="ftr" sz="quarter" idx="11"/>
          </p:nvPr>
        </p:nvSpPr>
        <p:spPr/>
        <p:txBody>
          <a:bodyPr/>
          <a:lstStyle/>
          <a:p>
            <a:r>
              <a:rPr lang="ru-RU"/>
              <a:t>мосолнечное.рф</a:t>
            </a:r>
          </a:p>
        </p:txBody>
      </p:sp>
      <p:sp>
        <p:nvSpPr>
          <p:cNvPr id="6" name="Slide Number Placeholder 5"/>
          <p:cNvSpPr>
            <a:spLocks noGrp="1"/>
          </p:cNvSpPr>
          <p:nvPr>
            <p:ph type="sldNum" sz="quarter" idx="12"/>
          </p:nvPr>
        </p:nvSpPr>
        <p:spPr/>
        <p:txBody>
          <a:bodyPr/>
          <a:lstStyle/>
          <a:p>
            <a:fld id="{FF5161BD-5DCF-411F-A0AE-15FDF8BF075C}"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25057424"/>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240CC38-1586-4FFF-9241-D924C64EF87E}" type="datetime1">
              <a:rPr lang="ru-RU" smtClean="0"/>
              <a:t>24.05.2024</a:t>
            </a:fld>
            <a:endParaRPr lang="ru-RU"/>
          </a:p>
        </p:txBody>
      </p:sp>
      <p:sp>
        <p:nvSpPr>
          <p:cNvPr id="5" name="Footer Placeholder 4"/>
          <p:cNvSpPr>
            <a:spLocks noGrp="1"/>
          </p:cNvSpPr>
          <p:nvPr>
            <p:ph type="ftr" sz="quarter" idx="11"/>
          </p:nvPr>
        </p:nvSpPr>
        <p:spPr/>
        <p:txBody>
          <a:bodyPr/>
          <a:lstStyle/>
          <a:p>
            <a:r>
              <a:rPr lang="ru-RU"/>
              <a:t>мосолнечное.рф</a:t>
            </a:r>
          </a:p>
        </p:txBody>
      </p:sp>
      <p:sp>
        <p:nvSpPr>
          <p:cNvPr id="6" name="Slide Number Placeholder 5"/>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3289258944"/>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240CC38-1586-4FFF-9241-D924C64EF87E}" type="datetime1">
              <a:rPr lang="ru-RU" smtClean="0"/>
              <a:t>24.05.2024</a:t>
            </a:fld>
            <a:endParaRPr lang="ru-RU"/>
          </a:p>
        </p:txBody>
      </p:sp>
      <p:sp>
        <p:nvSpPr>
          <p:cNvPr id="5" name="Footer Placeholder 4"/>
          <p:cNvSpPr>
            <a:spLocks noGrp="1"/>
          </p:cNvSpPr>
          <p:nvPr>
            <p:ph type="ftr" sz="quarter" idx="11"/>
          </p:nvPr>
        </p:nvSpPr>
        <p:spPr/>
        <p:txBody>
          <a:bodyPr/>
          <a:lstStyle/>
          <a:p>
            <a:r>
              <a:rPr lang="ru-RU"/>
              <a:t>мосолнечное.рф</a:t>
            </a:r>
          </a:p>
        </p:txBody>
      </p:sp>
      <p:sp>
        <p:nvSpPr>
          <p:cNvPr id="6" name="Slide Number Placeholder 5"/>
          <p:cNvSpPr>
            <a:spLocks noGrp="1"/>
          </p:cNvSpPr>
          <p:nvPr>
            <p:ph type="sldNum" sz="quarter" idx="12"/>
          </p:nvPr>
        </p:nvSpPr>
        <p:spPr/>
        <p:txBody>
          <a:bodyPr/>
          <a:lstStyle/>
          <a:p>
            <a:fld id="{FF5161BD-5DCF-411F-A0AE-15FDF8BF075C}"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46901406"/>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240CC38-1586-4FFF-9241-D924C64EF87E}" type="datetime1">
              <a:rPr lang="ru-RU" smtClean="0"/>
              <a:t>24.05.2024</a:t>
            </a:fld>
            <a:endParaRPr lang="ru-RU"/>
          </a:p>
        </p:txBody>
      </p:sp>
      <p:sp>
        <p:nvSpPr>
          <p:cNvPr id="5" name="Footer Placeholder 4"/>
          <p:cNvSpPr>
            <a:spLocks noGrp="1"/>
          </p:cNvSpPr>
          <p:nvPr>
            <p:ph type="ftr" sz="quarter" idx="11"/>
          </p:nvPr>
        </p:nvSpPr>
        <p:spPr/>
        <p:txBody>
          <a:bodyPr/>
          <a:lstStyle/>
          <a:p>
            <a:r>
              <a:rPr lang="ru-RU"/>
              <a:t>мосолнечное.рф</a:t>
            </a:r>
          </a:p>
        </p:txBody>
      </p:sp>
      <p:sp>
        <p:nvSpPr>
          <p:cNvPr id="6" name="Slide Number Placeholder 5"/>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3645243425"/>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1FE25C1-A8FF-4A49-A02F-99FA8ABC0D37}" type="datetime1">
              <a:rPr lang="ru-RU" smtClean="0"/>
              <a:t>24.05.2024</a:t>
            </a:fld>
            <a:endParaRPr lang="ru-RU"/>
          </a:p>
        </p:txBody>
      </p:sp>
      <p:sp>
        <p:nvSpPr>
          <p:cNvPr id="5" name="Footer Placeholder 4"/>
          <p:cNvSpPr>
            <a:spLocks noGrp="1"/>
          </p:cNvSpPr>
          <p:nvPr>
            <p:ph type="ftr" sz="quarter" idx="11"/>
          </p:nvPr>
        </p:nvSpPr>
        <p:spPr/>
        <p:txBody>
          <a:bodyPr/>
          <a:lstStyle/>
          <a:p>
            <a:r>
              <a:rPr lang="ru-RU"/>
              <a:t>мосолнечное.рф</a:t>
            </a:r>
          </a:p>
        </p:txBody>
      </p:sp>
      <p:sp>
        <p:nvSpPr>
          <p:cNvPr id="6" name="Slide Number Placeholder 5"/>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34409860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C78321B-6BEF-4CC8-B7C7-3908475DCBB8}" type="datetime1">
              <a:rPr lang="ru-RU" smtClean="0"/>
              <a:t>24.05.2024</a:t>
            </a:fld>
            <a:endParaRPr lang="ru-RU"/>
          </a:p>
        </p:txBody>
      </p:sp>
      <p:sp>
        <p:nvSpPr>
          <p:cNvPr id="5" name="Footer Placeholder 4"/>
          <p:cNvSpPr>
            <a:spLocks noGrp="1"/>
          </p:cNvSpPr>
          <p:nvPr>
            <p:ph type="ftr" sz="quarter" idx="11"/>
          </p:nvPr>
        </p:nvSpPr>
        <p:spPr/>
        <p:txBody>
          <a:bodyPr/>
          <a:lstStyle/>
          <a:p>
            <a:r>
              <a:rPr lang="ru-RU"/>
              <a:t>мосолнечное.рф</a:t>
            </a:r>
          </a:p>
        </p:txBody>
      </p:sp>
      <p:sp>
        <p:nvSpPr>
          <p:cNvPr id="6" name="Slide Number Placeholder 5"/>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29057745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Титульный слайд">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11" name="Заголовок 10"/>
          <p:cNvSpPr>
            <a:spLocks noGrp="1"/>
          </p:cNvSpPr>
          <p:nvPr>
            <p:ph type="title"/>
          </p:nvPr>
        </p:nvSpPr>
        <p:spPr/>
        <p:txBody>
          <a:bodyPr/>
          <a:lstStyle/>
          <a:p>
            <a:r>
              <a:rPr lang="ru-RU"/>
              <a:t>Образец заголовка</a:t>
            </a:r>
          </a:p>
        </p:txBody>
      </p:sp>
      <p:sp>
        <p:nvSpPr>
          <p:cNvPr id="12" name="Дата 11"/>
          <p:cNvSpPr>
            <a:spLocks noGrp="1"/>
          </p:cNvSpPr>
          <p:nvPr>
            <p:ph type="dt" sz="half" idx="10"/>
          </p:nvPr>
        </p:nvSpPr>
        <p:spPr/>
        <p:txBody>
          <a:bodyPr/>
          <a:lstStyle/>
          <a:p>
            <a:fld id="{368D7BFF-36DF-4492-B61A-B8EAFC666ACF}" type="datetime1">
              <a:rPr lang="ru-RU" smtClean="0"/>
              <a:t>24.05.2024</a:t>
            </a:fld>
            <a:endParaRPr lang="ru-RU"/>
          </a:p>
        </p:txBody>
      </p:sp>
      <p:sp>
        <p:nvSpPr>
          <p:cNvPr id="13" name="Нижний колонтитул 12"/>
          <p:cNvSpPr>
            <a:spLocks noGrp="1"/>
          </p:cNvSpPr>
          <p:nvPr>
            <p:ph type="ftr" sz="quarter" idx="11"/>
          </p:nvPr>
        </p:nvSpPr>
        <p:spPr/>
        <p:txBody>
          <a:bodyPr/>
          <a:lstStyle/>
          <a:p>
            <a:r>
              <a:rPr lang="ru-RU"/>
              <a:t>мосолнечное.рф</a:t>
            </a:r>
          </a:p>
        </p:txBody>
      </p:sp>
      <p:sp>
        <p:nvSpPr>
          <p:cNvPr id="14" name="Номер слайда 13"/>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875051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50FC003-655C-4C05-804F-9CEF5655EAE2}" type="datetime1">
              <a:rPr lang="ru-RU" smtClean="0"/>
              <a:t>24.05.2024</a:t>
            </a:fld>
            <a:endParaRPr lang="ru-RU"/>
          </a:p>
        </p:txBody>
      </p:sp>
      <p:sp>
        <p:nvSpPr>
          <p:cNvPr id="5" name="Footer Placeholder 4"/>
          <p:cNvSpPr>
            <a:spLocks noGrp="1"/>
          </p:cNvSpPr>
          <p:nvPr>
            <p:ph type="ftr" sz="quarter" idx="11"/>
          </p:nvPr>
        </p:nvSpPr>
        <p:spPr/>
        <p:txBody>
          <a:bodyPr/>
          <a:lstStyle/>
          <a:p>
            <a:r>
              <a:rPr lang="ru-RU"/>
              <a:t>мосолнечное.рф</a:t>
            </a:r>
          </a:p>
        </p:txBody>
      </p:sp>
      <p:sp>
        <p:nvSpPr>
          <p:cNvPr id="6" name="Slide Number Placeholder 5"/>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1858638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E2AFFAF-F910-491D-96C4-712FBB30A0EF}" type="datetime1">
              <a:rPr lang="ru-RU" smtClean="0"/>
              <a:t>24.05.2024</a:t>
            </a:fld>
            <a:endParaRPr lang="ru-RU"/>
          </a:p>
        </p:txBody>
      </p:sp>
      <p:sp>
        <p:nvSpPr>
          <p:cNvPr id="5" name="Footer Placeholder 4"/>
          <p:cNvSpPr>
            <a:spLocks noGrp="1"/>
          </p:cNvSpPr>
          <p:nvPr>
            <p:ph type="ftr" sz="quarter" idx="11"/>
          </p:nvPr>
        </p:nvSpPr>
        <p:spPr/>
        <p:txBody>
          <a:bodyPr/>
          <a:lstStyle/>
          <a:p>
            <a:r>
              <a:rPr lang="ru-RU"/>
              <a:t>мосолнечное.рф</a:t>
            </a:r>
          </a:p>
        </p:txBody>
      </p:sp>
      <p:sp>
        <p:nvSpPr>
          <p:cNvPr id="6" name="Slide Number Placeholder 5"/>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3238371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7E1B628-6C58-43BA-AB04-2747CAA73936}" type="datetime1">
              <a:rPr lang="ru-RU" smtClean="0"/>
              <a:t>24.05.2024</a:t>
            </a:fld>
            <a:endParaRPr lang="ru-RU"/>
          </a:p>
        </p:txBody>
      </p:sp>
      <p:sp>
        <p:nvSpPr>
          <p:cNvPr id="6" name="Footer Placeholder 5"/>
          <p:cNvSpPr>
            <a:spLocks noGrp="1"/>
          </p:cNvSpPr>
          <p:nvPr>
            <p:ph type="ftr" sz="quarter" idx="11"/>
          </p:nvPr>
        </p:nvSpPr>
        <p:spPr/>
        <p:txBody>
          <a:bodyPr/>
          <a:lstStyle/>
          <a:p>
            <a:r>
              <a:rPr lang="ru-RU"/>
              <a:t>мосолнечное.рф</a:t>
            </a:r>
          </a:p>
        </p:txBody>
      </p:sp>
      <p:sp>
        <p:nvSpPr>
          <p:cNvPr id="7" name="Slide Number Placeholder 6"/>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1744201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2A50F16A-F48D-45C6-8A92-5C03919FF871}" type="datetime1">
              <a:rPr lang="ru-RU" smtClean="0"/>
              <a:t>24.05.2024</a:t>
            </a:fld>
            <a:endParaRPr lang="ru-RU"/>
          </a:p>
        </p:txBody>
      </p:sp>
      <p:sp>
        <p:nvSpPr>
          <p:cNvPr id="8" name="Footer Placeholder 7"/>
          <p:cNvSpPr>
            <a:spLocks noGrp="1"/>
          </p:cNvSpPr>
          <p:nvPr>
            <p:ph type="ftr" sz="quarter" idx="11"/>
          </p:nvPr>
        </p:nvSpPr>
        <p:spPr/>
        <p:txBody>
          <a:bodyPr/>
          <a:lstStyle/>
          <a:p>
            <a:r>
              <a:rPr lang="ru-RU"/>
              <a:t>мосолнечное.рф</a:t>
            </a:r>
          </a:p>
        </p:txBody>
      </p:sp>
      <p:sp>
        <p:nvSpPr>
          <p:cNvPr id="9" name="Slide Number Placeholder 8"/>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356769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E3EA0503-6DDC-4641-977F-002A2A4F48CE}" type="datetime1">
              <a:rPr lang="ru-RU" smtClean="0"/>
              <a:t>24.05.2024</a:t>
            </a:fld>
            <a:endParaRPr lang="ru-RU"/>
          </a:p>
        </p:txBody>
      </p:sp>
      <p:sp>
        <p:nvSpPr>
          <p:cNvPr id="4" name="Footer Placeholder 3"/>
          <p:cNvSpPr>
            <a:spLocks noGrp="1"/>
          </p:cNvSpPr>
          <p:nvPr>
            <p:ph type="ftr" sz="quarter" idx="11"/>
          </p:nvPr>
        </p:nvSpPr>
        <p:spPr/>
        <p:txBody>
          <a:bodyPr/>
          <a:lstStyle/>
          <a:p>
            <a:r>
              <a:rPr lang="ru-RU"/>
              <a:t>мосолнечное.рф</a:t>
            </a:r>
          </a:p>
        </p:txBody>
      </p:sp>
      <p:sp>
        <p:nvSpPr>
          <p:cNvPr id="5" name="Slide Number Placeholder 4"/>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2251811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1573D6-5759-47F4-AD8D-7342B15B023C}" type="datetime1">
              <a:rPr lang="ru-RU" smtClean="0"/>
              <a:t>24.05.2024</a:t>
            </a:fld>
            <a:endParaRPr lang="ru-RU"/>
          </a:p>
        </p:txBody>
      </p:sp>
      <p:sp>
        <p:nvSpPr>
          <p:cNvPr id="3" name="Footer Placeholder 2"/>
          <p:cNvSpPr>
            <a:spLocks noGrp="1"/>
          </p:cNvSpPr>
          <p:nvPr>
            <p:ph type="ftr" sz="quarter" idx="11"/>
          </p:nvPr>
        </p:nvSpPr>
        <p:spPr/>
        <p:txBody>
          <a:bodyPr/>
          <a:lstStyle/>
          <a:p>
            <a:r>
              <a:rPr lang="ru-RU"/>
              <a:t>мосолнечное.рф</a:t>
            </a:r>
          </a:p>
        </p:txBody>
      </p:sp>
      <p:sp>
        <p:nvSpPr>
          <p:cNvPr id="4" name="Slide Number Placeholder 3"/>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3722696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F48DCE42-42E5-4E07-A070-292843EAF9BF}" type="datetime1">
              <a:rPr lang="ru-RU" smtClean="0"/>
              <a:t>24.05.2024</a:t>
            </a:fld>
            <a:endParaRPr lang="ru-RU"/>
          </a:p>
        </p:txBody>
      </p:sp>
      <p:sp>
        <p:nvSpPr>
          <p:cNvPr id="6" name="Footer Placeholder 5"/>
          <p:cNvSpPr>
            <a:spLocks noGrp="1"/>
          </p:cNvSpPr>
          <p:nvPr>
            <p:ph type="ftr" sz="quarter" idx="11"/>
          </p:nvPr>
        </p:nvSpPr>
        <p:spPr/>
        <p:txBody>
          <a:bodyPr/>
          <a:lstStyle/>
          <a:p>
            <a:r>
              <a:rPr lang="ru-RU"/>
              <a:t>мосолнечное.рф</a:t>
            </a:r>
          </a:p>
        </p:txBody>
      </p:sp>
      <p:sp>
        <p:nvSpPr>
          <p:cNvPr id="7" name="Slide Number Placeholder 6"/>
          <p:cNvSpPr>
            <a:spLocks noGrp="1"/>
          </p:cNvSpPr>
          <p:nvPr>
            <p:ph type="sldNum" sz="quarter" idx="12"/>
          </p:nvPr>
        </p:nvSpPr>
        <p:spPr/>
        <p:txBody>
          <a:bodyPr/>
          <a:lstStyle/>
          <a:p>
            <a:fld id="{FF5161BD-5DCF-411F-A0AE-15FDF8BF075C}" type="slidenum">
              <a:rPr lang="ru-RU" smtClean="0"/>
              <a:t>‹#›</a:t>
            </a:fld>
            <a:endParaRPr lang="ru-RU"/>
          </a:p>
        </p:txBody>
      </p:sp>
    </p:spTree>
    <p:extLst>
      <p:ext uri="{BB962C8B-B14F-4D97-AF65-F5344CB8AC3E}">
        <p14:creationId xmlns:p14="http://schemas.microsoft.com/office/powerpoint/2010/main" val="1648895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r>
              <a:rPr lang="ru-RU"/>
              <a:t>мосолнечное.рф</a:t>
            </a:r>
          </a:p>
        </p:txBody>
      </p:sp>
      <p:sp>
        <p:nvSpPr>
          <p:cNvPr id="7" name="Slide Number Placeholder 6"/>
          <p:cNvSpPr>
            <a:spLocks noGrp="1"/>
          </p:cNvSpPr>
          <p:nvPr>
            <p:ph type="sldNum" sz="quarter" idx="12"/>
          </p:nvPr>
        </p:nvSpPr>
        <p:spPr/>
        <p:txBody>
          <a:bodyPr/>
          <a:lstStyle/>
          <a:p>
            <a:fld id="{FF5161BD-5DCF-411F-A0AE-15FDF8BF075C}" type="slidenum">
              <a:rPr lang="ru-RU" smtClean="0"/>
              <a:t>‹#›</a:t>
            </a:fld>
            <a:endParaRPr lang="ru-RU"/>
          </a:p>
        </p:txBody>
      </p:sp>
      <p:sp>
        <p:nvSpPr>
          <p:cNvPr id="5" name="Date Placeholder 4"/>
          <p:cNvSpPr>
            <a:spLocks noGrp="1"/>
          </p:cNvSpPr>
          <p:nvPr>
            <p:ph type="dt" sz="half" idx="10"/>
          </p:nvPr>
        </p:nvSpPr>
        <p:spPr/>
        <p:txBody>
          <a:bodyPr/>
          <a:lstStyle/>
          <a:p>
            <a:fld id="{72B66FC5-F091-4F35-8C19-A22C80140F48}" type="datetime1">
              <a:rPr lang="ru-RU" smtClean="0"/>
              <a:t>24.05.2024</a:t>
            </a:fld>
            <a:endParaRPr lang="ru-RU"/>
          </a:p>
        </p:txBody>
      </p:sp>
    </p:spTree>
    <p:extLst>
      <p:ext uri="{BB962C8B-B14F-4D97-AF65-F5344CB8AC3E}">
        <p14:creationId xmlns:p14="http://schemas.microsoft.com/office/powerpoint/2010/main" val="2028990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240CC38-1586-4FFF-9241-D924C64EF87E}" type="datetime1">
              <a:rPr lang="ru-RU" smtClean="0"/>
              <a:t>24.05.2024</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ru-RU"/>
              <a:t>мосолнечное.рф</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F5161BD-5DCF-411F-A0AE-15FDF8BF075C}" type="slidenum">
              <a:rPr lang="ru-RU" smtClean="0"/>
              <a:t>‹#›</a:t>
            </a:fld>
            <a:endParaRPr lang="ru-RU"/>
          </a:p>
        </p:txBody>
      </p:sp>
    </p:spTree>
    <p:extLst>
      <p:ext uri="{BB962C8B-B14F-4D97-AF65-F5344CB8AC3E}">
        <p14:creationId xmlns:p14="http://schemas.microsoft.com/office/powerpoint/2010/main" val="305537291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49" r:id="rId17"/>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2.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png"/><Relationship Id="rId7" Type="http://schemas.openxmlformats.org/officeDocument/2006/relationships/diagramColors" Target="../diagrams/colors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png"/><Relationship Id="rId7" Type="http://schemas.openxmlformats.org/officeDocument/2006/relationships/diagramColors" Target="../diagrams/colors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png"/><Relationship Id="rId7" Type="http://schemas.openxmlformats.org/officeDocument/2006/relationships/diagramColors" Target="../diagrams/colors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png"/><Relationship Id="rId7" Type="http://schemas.openxmlformats.org/officeDocument/2006/relationships/diagramColors" Target="../diagrams/colors6.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19600" y="69405"/>
            <a:ext cx="7691119" cy="651956"/>
          </a:xfrm>
        </p:spPr>
        <p:txBody>
          <a:bodyPr>
            <a:normAutofit/>
          </a:bodyPr>
          <a:lstStyle/>
          <a:p>
            <a:r>
              <a:rPr lang="ru-RU" sz="1800" b="1" dirty="0">
                <a:solidFill>
                  <a:schemeClr val="accent2">
                    <a:lumMod val="50000"/>
                  </a:schemeClr>
                </a:solidFill>
                <a:latin typeface="Arial" panose="020B0604020202020204" pitchFamily="34" charset="0"/>
                <a:cs typeface="Arial" panose="020B0604020202020204" pitchFamily="34" charset="0"/>
              </a:rPr>
              <a:t>Бюджет для граждан на 2024 год</a:t>
            </a:r>
          </a:p>
        </p:txBody>
      </p:sp>
      <p:pic>
        <p:nvPicPr>
          <p:cNvPr id="7" name="Объект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6981" y="107752"/>
            <a:ext cx="701398" cy="770013"/>
          </a:xfrm>
        </p:spPr>
      </p:pic>
      <p:sp>
        <p:nvSpPr>
          <p:cNvPr id="10" name="Нижний колонтитул 9"/>
          <p:cNvSpPr>
            <a:spLocks noGrp="1"/>
          </p:cNvSpPr>
          <p:nvPr>
            <p:ph type="ftr" sz="quarter" idx="11"/>
          </p:nvPr>
        </p:nvSpPr>
        <p:spPr/>
        <p:txBody>
          <a:bodyPr/>
          <a:lstStyle/>
          <a:p>
            <a:r>
              <a:rPr lang="ru-RU"/>
              <a:t>мосолнечное.рф</a:t>
            </a:r>
          </a:p>
        </p:txBody>
      </p:sp>
      <p:sp>
        <p:nvSpPr>
          <p:cNvPr id="9" name="Заголовок 1"/>
          <p:cNvSpPr txBox="1">
            <a:spLocks/>
          </p:cNvSpPr>
          <p:nvPr/>
        </p:nvSpPr>
        <p:spPr>
          <a:xfrm>
            <a:off x="838380" y="107753"/>
            <a:ext cx="3347540" cy="6136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000" dirty="0">
                <a:latin typeface="Arial" panose="020B0604020202020204" pitchFamily="34" charset="0"/>
                <a:cs typeface="Arial" panose="020B0604020202020204" pitchFamily="34" charset="0"/>
              </a:rPr>
              <a:t>внутригородское муниципальное образование города федерального значения Санкт-Петербурга поселок Солнечное</a:t>
            </a:r>
            <a:endParaRPr lang="ru-RU" sz="1000" b="1" dirty="0">
              <a:latin typeface="Arial" panose="020B0604020202020204" pitchFamily="34" charset="0"/>
              <a:cs typeface="Arial" panose="020B0604020202020204" pitchFamily="34" charset="0"/>
            </a:endParaRPr>
          </a:p>
        </p:txBody>
      </p:sp>
      <p:sp>
        <p:nvSpPr>
          <p:cNvPr id="15" name="TextBox 14"/>
          <p:cNvSpPr txBox="1"/>
          <p:nvPr/>
        </p:nvSpPr>
        <p:spPr>
          <a:xfrm>
            <a:off x="1058555" y="1134593"/>
            <a:ext cx="9530197" cy="800219"/>
          </a:xfrm>
          <a:prstGeom prst="rect">
            <a:avLst/>
          </a:prstGeom>
          <a:noFill/>
        </p:spPr>
        <p:txBody>
          <a:bodyPr wrap="square" rtlCol="0">
            <a:spAutoFit/>
          </a:bodyPr>
          <a:lstStyle/>
          <a:p>
            <a:pPr algn="ctr"/>
            <a:r>
              <a:rPr lang="ru-RU" dirty="0">
                <a:solidFill>
                  <a:schemeClr val="accent4"/>
                </a:solidFill>
                <a:latin typeface="Arial" panose="020B0604020202020204" pitchFamily="34" charset="0"/>
                <a:cs typeface="Arial" panose="020B0604020202020204" pitchFamily="34" charset="0"/>
              </a:rPr>
              <a:t>БЮДЖЕТ </a:t>
            </a:r>
          </a:p>
          <a:p>
            <a:pPr algn="ctr"/>
            <a:r>
              <a:rPr lang="ru-RU" sz="1400" dirty="0">
                <a:latin typeface="Arial" panose="020B0604020202020204" pitchFamily="34" charset="0"/>
                <a:cs typeface="Arial" panose="020B0604020202020204" pitchFamily="34" charset="0"/>
              </a:rPr>
              <a:t>форма образования и расходования денежных средств, предназначенных для финансового обеспечения задач и функций органов местного самоуправления </a:t>
            </a:r>
          </a:p>
        </p:txBody>
      </p:sp>
      <p:graphicFrame>
        <p:nvGraphicFramePr>
          <p:cNvPr id="5" name="Схема 4"/>
          <p:cNvGraphicFramePr/>
          <p:nvPr>
            <p:extLst>
              <p:ext uri="{D42A27DB-BD31-4B8C-83A1-F6EECF244321}">
                <p14:modId xmlns:p14="http://schemas.microsoft.com/office/powerpoint/2010/main" val="2619862233"/>
              </p:ext>
            </p:extLst>
          </p:nvPr>
        </p:nvGraphicFramePr>
        <p:xfrm>
          <a:off x="5815584" y="2322576"/>
          <a:ext cx="4344416" cy="381575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8" name="Схема 7"/>
          <p:cNvGraphicFramePr/>
          <p:nvPr>
            <p:extLst>
              <p:ext uri="{D42A27DB-BD31-4B8C-83A1-F6EECF244321}">
                <p14:modId xmlns:p14="http://schemas.microsoft.com/office/powerpoint/2010/main" val="4110675106"/>
              </p:ext>
            </p:extLst>
          </p:nvPr>
        </p:nvGraphicFramePr>
        <p:xfrm>
          <a:off x="1058555" y="1934812"/>
          <a:ext cx="9342457" cy="328855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96261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19600" y="69405"/>
            <a:ext cx="7691119" cy="651956"/>
          </a:xfrm>
        </p:spPr>
        <p:txBody>
          <a:bodyPr>
            <a:normAutofit/>
          </a:bodyPr>
          <a:lstStyle/>
          <a:p>
            <a:r>
              <a:rPr lang="ru-RU" sz="1800" b="1" dirty="0">
                <a:solidFill>
                  <a:schemeClr val="accent2">
                    <a:lumMod val="50000"/>
                  </a:schemeClr>
                </a:solidFill>
                <a:latin typeface="Arial" panose="020B0604020202020204" pitchFamily="34" charset="0"/>
                <a:cs typeface="Arial" panose="020B0604020202020204" pitchFamily="34" charset="0"/>
              </a:rPr>
              <a:t>Бюджет для граждан на 2024 год</a:t>
            </a:r>
            <a:endParaRPr lang="ru-RU" sz="1200" dirty="0">
              <a:solidFill>
                <a:schemeClr val="accent2">
                  <a:lumMod val="50000"/>
                </a:schemeClr>
              </a:solidFill>
              <a:latin typeface="Arial" panose="020B0604020202020204" pitchFamily="34" charset="0"/>
              <a:cs typeface="Arial" panose="020B0604020202020204" pitchFamily="34" charset="0"/>
            </a:endParaRPr>
          </a:p>
        </p:txBody>
      </p:sp>
      <p:pic>
        <p:nvPicPr>
          <p:cNvPr id="7" name="Объект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6981" y="107752"/>
            <a:ext cx="701398" cy="770013"/>
          </a:xfrm>
        </p:spPr>
      </p:pic>
      <p:sp>
        <p:nvSpPr>
          <p:cNvPr id="10" name="Нижний колонтитул 9"/>
          <p:cNvSpPr>
            <a:spLocks noGrp="1"/>
          </p:cNvSpPr>
          <p:nvPr>
            <p:ph type="ftr" sz="quarter" idx="11"/>
          </p:nvPr>
        </p:nvSpPr>
        <p:spPr/>
        <p:txBody>
          <a:bodyPr/>
          <a:lstStyle/>
          <a:p>
            <a:r>
              <a:rPr lang="ru-RU"/>
              <a:t>мосолнечное.рф</a:t>
            </a:r>
          </a:p>
        </p:txBody>
      </p:sp>
      <p:sp>
        <p:nvSpPr>
          <p:cNvPr id="9" name="Заголовок 1"/>
          <p:cNvSpPr txBox="1">
            <a:spLocks/>
          </p:cNvSpPr>
          <p:nvPr/>
        </p:nvSpPr>
        <p:spPr>
          <a:xfrm>
            <a:off x="838380" y="107753"/>
            <a:ext cx="3347540" cy="6136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000" dirty="0">
                <a:latin typeface="Arial" panose="020B0604020202020204" pitchFamily="34" charset="0"/>
                <a:cs typeface="Arial" panose="020B0604020202020204" pitchFamily="34" charset="0"/>
              </a:rPr>
              <a:t>внутригородское муниципальное образование города федерального значения Санкт-Петербурга поселок Солнечное</a:t>
            </a:r>
            <a:endParaRPr lang="ru-RU" sz="1000" b="1" dirty="0">
              <a:latin typeface="Arial" panose="020B0604020202020204" pitchFamily="34" charset="0"/>
              <a:cs typeface="Arial" panose="020B0604020202020204" pitchFamily="34" charset="0"/>
            </a:endParaRPr>
          </a:p>
        </p:txBody>
      </p:sp>
      <p:sp>
        <p:nvSpPr>
          <p:cNvPr id="6" name="TextBox 5"/>
          <p:cNvSpPr txBox="1"/>
          <p:nvPr/>
        </p:nvSpPr>
        <p:spPr>
          <a:xfrm>
            <a:off x="8071960" y="1916430"/>
            <a:ext cx="3931920" cy="523220"/>
          </a:xfrm>
          <a:prstGeom prst="rect">
            <a:avLst/>
          </a:prstGeom>
          <a:noFill/>
        </p:spPr>
        <p:txBody>
          <a:bodyPr wrap="square" rtlCol="0">
            <a:spAutoFit/>
          </a:bodyPr>
          <a:lstStyle/>
          <a:p>
            <a:endParaRPr lang="ru-RU" sz="1600" dirty="0">
              <a:latin typeface="Arial" panose="020B0604020202020204" pitchFamily="34" charset="0"/>
              <a:cs typeface="Arial" panose="020B0604020202020204" pitchFamily="34" charset="0"/>
            </a:endParaRPr>
          </a:p>
          <a:p>
            <a:pPr marL="288000"/>
            <a:endParaRPr lang="ru-RU" sz="1200" dirty="0">
              <a:latin typeface="Arial" panose="020B0604020202020204" pitchFamily="34" charset="0"/>
              <a:cs typeface="Arial" panose="020B0604020202020204" pitchFamily="34" charset="0"/>
            </a:endParaRPr>
          </a:p>
        </p:txBody>
      </p:sp>
      <p:graphicFrame>
        <p:nvGraphicFramePr>
          <p:cNvPr id="11" name="Схема 10"/>
          <p:cNvGraphicFramePr/>
          <p:nvPr>
            <p:extLst>
              <p:ext uri="{D42A27DB-BD31-4B8C-83A1-F6EECF244321}">
                <p14:modId xmlns:p14="http://schemas.microsoft.com/office/powerpoint/2010/main" val="3836110008"/>
              </p:ext>
            </p:extLst>
          </p:nvPr>
        </p:nvGraphicFramePr>
        <p:xfrm>
          <a:off x="1021258" y="721361"/>
          <a:ext cx="8671381" cy="586130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Прямоугольник 2"/>
          <p:cNvSpPr/>
          <p:nvPr/>
        </p:nvSpPr>
        <p:spPr>
          <a:xfrm>
            <a:off x="4085932" y="2744072"/>
            <a:ext cx="2542032" cy="1815882"/>
          </a:xfrm>
          <a:prstGeom prst="rect">
            <a:avLst/>
          </a:prstGeom>
        </p:spPr>
        <p:txBody>
          <a:bodyPr wrap="square">
            <a:spAutoFit/>
          </a:bodyPr>
          <a:lstStyle/>
          <a:p>
            <a:pPr algn="ctr"/>
            <a:r>
              <a:rPr lang="ru-RU" sz="1600" dirty="0">
                <a:solidFill>
                  <a:schemeClr val="accent4"/>
                </a:solidFill>
                <a:latin typeface="Arial" panose="020B0604020202020204" pitchFamily="34" charset="0"/>
                <a:cs typeface="Arial" panose="020B0604020202020204" pitchFamily="34" charset="0"/>
              </a:rPr>
              <a:t>БЮДЖЕТНЫЙ ПРОЦЕСС</a:t>
            </a:r>
          </a:p>
          <a:p>
            <a:pPr algn="ctr"/>
            <a:r>
              <a:rPr lang="ru-RU" sz="1600" dirty="0">
                <a:latin typeface="Arial" panose="020B0604020202020204" pitchFamily="34" charset="0"/>
                <a:cs typeface="Arial" panose="020B0604020202020204" pitchFamily="34" charset="0"/>
              </a:rPr>
              <a:t>это цикл, длиной 12 месяцев, включающий ежегодное формирование и исполнение бюджета</a:t>
            </a:r>
          </a:p>
        </p:txBody>
      </p:sp>
    </p:spTree>
    <p:extLst>
      <p:ext uri="{BB962C8B-B14F-4D97-AF65-F5344CB8AC3E}">
        <p14:creationId xmlns:p14="http://schemas.microsoft.com/office/powerpoint/2010/main" val="903520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19600" y="69405"/>
            <a:ext cx="7691119" cy="651956"/>
          </a:xfrm>
        </p:spPr>
        <p:txBody>
          <a:bodyPr>
            <a:normAutofit/>
          </a:bodyPr>
          <a:lstStyle/>
          <a:p>
            <a:r>
              <a:rPr lang="ru-RU" sz="1800" b="1" dirty="0">
                <a:solidFill>
                  <a:schemeClr val="accent2">
                    <a:lumMod val="50000"/>
                  </a:schemeClr>
                </a:solidFill>
                <a:latin typeface="Arial" panose="020B0604020202020204" pitchFamily="34" charset="0"/>
                <a:cs typeface="Arial" panose="020B0604020202020204" pitchFamily="34" charset="0"/>
              </a:rPr>
              <a:t>Бюджет для граждан на 2024 год</a:t>
            </a:r>
            <a:endParaRPr lang="ru-RU" sz="1200" dirty="0">
              <a:solidFill>
                <a:schemeClr val="accent2">
                  <a:lumMod val="50000"/>
                </a:schemeClr>
              </a:solidFill>
              <a:latin typeface="Arial" panose="020B0604020202020204" pitchFamily="34" charset="0"/>
              <a:cs typeface="Arial" panose="020B0604020202020204" pitchFamily="34" charset="0"/>
            </a:endParaRPr>
          </a:p>
        </p:txBody>
      </p:sp>
      <p:pic>
        <p:nvPicPr>
          <p:cNvPr id="7" name="Объект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6981" y="107752"/>
            <a:ext cx="701398" cy="770013"/>
          </a:xfrm>
        </p:spPr>
      </p:pic>
      <p:sp>
        <p:nvSpPr>
          <p:cNvPr id="10" name="Нижний колонтитул 9"/>
          <p:cNvSpPr>
            <a:spLocks noGrp="1"/>
          </p:cNvSpPr>
          <p:nvPr>
            <p:ph type="ftr" sz="quarter" idx="11"/>
          </p:nvPr>
        </p:nvSpPr>
        <p:spPr/>
        <p:txBody>
          <a:bodyPr/>
          <a:lstStyle/>
          <a:p>
            <a:r>
              <a:rPr lang="ru-RU"/>
              <a:t>мосолнечное.рф</a:t>
            </a:r>
          </a:p>
        </p:txBody>
      </p:sp>
      <p:sp>
        <p:nvSpPr>
          <p:cNvPr id="9" name="Заголовок 1"/>
          <p:cNvSpPr txBox="1">
            <a:spLocks/>
          </p:cNvSpPr>
          <p:nvPr/>
        </p:nvSpPr>
        <p:spPr>
          <a:xfrm>
            <a:off x="838380" y="107753"/>
            <a:ext cx="3347540" cy="6136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000" dirty="0">
                <a:latin typeface="Arial" panose="020B0604020202020204" pitchFamily="34" charset="0"/>
                <a:cs typeface="Arial" panose="020B0604020202020204" pitchFamily="34" charset="0"/>
              </a:rPr>
              <a:t>внутригородское муниципальное образование города федерального значения Санкт-Петербурга поселок Солнечное</a:t>
            </a:r>
            <a:endParaRPr lang="ru-RU" sz="1000" b="1" dirty="0">
              <a:latin typeface="Arial" panose="020B0604020202020204" pitchFamily="34" charset="0"/>
              <a:cs typeface="Arial" panose="020B0604020202020204" pitchFamily="34" charset="0"/>
            </a:endParaRPr>
          </a:p>
        </p:txBody>
      </p:sp>
      <p:sp>
        <p:nvSpPr>
          <p:cNvPr id="3" name="Прямоугольник 2"/>
          <p:cNvSpPr/>
          <p:nvPr/>
        </p:nvSpPr>
        <p:spPr>
          <a:xfrm>
            <a:off x="3826140" y="1004924"/>
            <a:ext cx="3855671" cy="861774"/>
          </a:xfrm>
          <a:prstGeom prst="rect">
            <a:avLst/>
          </a:prstGeom>
          <a:noFill/>
        </p:spPr>
        <p:txBody>
          <a:bodyPr wrap="none" lIns="91440" tIns="45720" rIns="91440" bIns="45720">
            <a:spAutoFit/>
          </a:bodyPr>
          <a:lstStyle/>
          <a:p>
            <a:pPr algn="ctr"/>
            <a:r>
              <a:rPr lang="ru-RU" dirty="0">
                <a:solidFill>
                  <a:schemeClr val="accent4"/>
                </a:solidFill>
                <a:latin typeface="Arial" panose="020B0604020202020204" pitchFamily="34" charset="0"/>
                <a:cs typeface="Arial" panose="020B0604020202020204" pitchFamily="34" charset="0"/>
              </a:rPr>
              <a:t>ДОХОДЫ БЮДЖЕТА</a:t>
            </a:r>
          </a:p>
          <a:p>
            <a:pPr algn="ctr"/>
            <a:r>
              <a:rPr lang="ru-RU" sz="1400" dirty="0">
                <a:latin typeface="Arial" panose="020B0604020202020204" pitchFamily="34" charset="0"/>
                <a:cs typeface="Arial" panose="020B0604020202020204" pitchFamily="34" charset="0"/>
              </a:rPr>
              <a:t>поступающие в бюджет денежные средства</a:t>
            </a:r>
            <a:endParaRPr lang="ru-RU" dirty="0"/>
          </a:p>
          <a:p>
            <a:pPr algn="ctr"/>
            <a:endParaRPr lang="ru-RU" dirty="0">
              <a:solidFill>
                <a:schemeClr val="accent4"/>
              </a:solidFill>
              <a:latin typeface="Arial" panose="020B0604020202020204" pitchFamily="34" charset="0"/>
              <a:cs typeface="Arial" panose="020B0604020202020204" pitchFamily="34" charset="0"/>
            </a:endParaRPr>
          </a:p>
        </p:txBody>
      </p:sp>
      <p:sp>
        <p:nvSpPr>
          <p:cNvPr id="4" name="TextBox 3"/>
          <p:cNvSpPr txBox="1"/>
          <p:nvPr/>
        </p:nvSpPr>
        <p:spPr>
          <a:xfrm>
            <a:off x="1829710" y="1699485"/>
            <a:ext cx="8552855" cy="523220"/>
          </a:xfrm>
          <a:prstGeom prst="rect">
            <a:avLst/>
          </a:prstGeom>
          <a:noFill/>
        </p:spPr>
        <p:txBody>
          <a:bodyPr wrap="none" rtlCol="0">
            <a:spAutoFit/>
          </a:bodyPr>
          <a:lstStyle/>
          <a:p>
            <a:pPr algn="ctr"/>
            <a:r>
              <a:rPr lang="ru-RU" sz="1400" dirty="0">
                <a:latin typeface="Arial" panose="020B0604020202020204" pitchFamily="34" charset="0"/>
                <a:cs typeface="Arial" panose="020B0604020202020204" pitchFamily="34" charset="0"/>
              </a:rPr>
              <a:t>Объем поступлений доходов в бюджет внутригородского муниципального образования </a:t>
            </a:r>
          </a:p>
          <a:p>
            <a:pPr algn="ctr"/>
            <a:r>
              <a:rPr lang="ru-RU" sz="1400" dirty="0">
                <a:latin typeface="Arial" panose="020B0604020202020204" pitchFamily="34" charset="0"/>
                <a:cs typeface="Arial" panose="020B0604020202020204" pitchFamily="34" charset="0"/>
              </a:rPr>
              <a:t>города федерального значения Санкт-Петербурга поселок Солнечное по видам доходов на 2024 год</a:t>
            </a:r>
          </a:p>
        </p:txBody>
      </p:sp>
      <p:graphicFrame>
        <p:nvGraphicFramePr>
          <p:cNvPr id="20" name="Диаграмма 19"/>
          <p:cNvGraphicFramePr/>
          <p:nvPr>
            <p:extLst>
              <p:ext uri="{D42A27DB-BD31-4B8C-83A1-F6EECF244321}">
                <p14:modId xmlns:p14="http://schemas.microsoft.com/office/powerpoint/2010/main" val="4140740047"/>
              </p:ext>
            </p:extLst>
          </p:nvPr>
        </p:nvGraphicFramePr>
        <p:xfrm>
          <a:off x="2032000" y="2222704"/>
          <a:ext cx="8282432" cy="433354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346390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19600" y="69405"/>
            <a:ext cx="7691119" cy="651956"/>
          </a:xfrm>
        </p:spPr>
        <p:txBody>
          <a:bodyPr>
            <a:normAutofit/>
          </a:bodyPr>
          <a:lstStyle/>
          <a:p>
            <a:r>
              <a:rPr lang="ru-RU" sz="1800" b="1" dirty="0">
                <a:solidFill>
                  <a:schemeClr val="accent2">
                    <a:lumMod val="50000"/>
                  </a:schemeClr>
                </a:solidFill>
                <a:latin typeface="Arial" panose="020B0604020202020204" pitchFamily="34" charset="0"/>
                <a:cs typeface="Arial" panose="020B0604020202020204" pitchFamily="34" charset="0"/>
              </a:rPr>
              <a:t>Бюджет для граждан на 2024 год</a:t>
            </a:r>
            <a:endParaRPr lang="ru-RU" sz="1200" dirty="0">
              <a:latin typeface="Arial" panose="020B0604020202020204" pitchFamily="34" charset="0"/>
              <a:cs typeface="Arial" panose="020B0604020202020204" pitchFamily="34" charset="0"/>
            </a:endParaRPr>
          </a:p>
        </p:txBody>
      </p:sp>
      <p:pic>
        <p:nvPicPr>
          <p:cNvPr id="7" name="Объект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6981" y="107752"/>
            <a:ext cx="701398" cy="770013"/>
          </a:xfrm>
        </p:spPr>
      </p:pic>
      <p:sp>
        <p:nvSpPr>
          <p:cNvPr id="10" name="Нижний колонтитул 9"/>
          <p:cNvSpPr>
            <a:spLocks noGrp="1"/>
          </p:cNvSpPr>
          <p:nvPr>
            <p:ph type="ftr" sz="quarter" idx="11"/>
          </p:nvPr>
        </p:nvSpPr>
        <p:spPr/>
        <p:txBody>
          <a:bodyPr/>
          <a:lstStyle/>
          <a:p>
            <a:r>
              <a:rPr lang="ru-RU"/>
              <a:t>мосолнечное.рф</a:t>
            </a:r>
          </a:p>
        </p:txBody>
      </p:sp>
      <p:sp>
        <p:nvSpPr>
          <p:cNvPr id="9" name="Заголовок 1"/>
          <p:cNvSpPr txBox="1">
            <a:spLocks/>
          </p:cNvSpPr>
          <p:nvPr/>
        </p:nvSpPr>
        <p:spPr>
          <a:xfrm>
            <a:off x="838380" y="107753"/>
            <a:ext cx="3347540" cy="6136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000" dirty="0">
                <a:latin typeface="Arial" panose="020B0604020202020204" pitchFamily="34" charset="0"/>
                <a:cs typeface="Arial" panose="020B0604020202020204" pitchFamily="34" charset="0"/>
              </a:rPr>
              <a:t>внутригородское муниципальное образование города федерального значения Санкт-Петербурга поселок Солнечное</a:t>
            </a:r>
            <a:endParaRPr lang="ru-RU" sz="1000" b="1" dirty="0">
              <a:latin typeface="Arial" panose="020B0604020202020204" pitchFamily="34" charset="0"/>
              <a:cs typeface="Arial" panose="020B0604020202020204" pitchFamily="34" charset="0"/>
            </a:endParaRPr>
          </a:p>
        </p:txBody>
      </p:sp>
      <p:sp>
        <p:nvSpPr>
          <p:cNvPr id="3" name="TextBox 2"/>
          <p:cNvSpPr txBox="1"/>
          <p:nvPr/>
        </p:nvSpPr>
        <p:spPr>
          <a:xfrm>
            <a:off x="3726891" y="877765"/>
            <a:ext cx="4262514" cy="584775"/>
          </a:xfrm>
          <a:prstGeom prst="rect">
            <a:avLst/>
          </a:prstGeom>
          <a:noFill/>
        </p:spPr>
        <p:txBody>
          <a:bodyPr wrap="none" rtlCol="0">
            <a:spAutoFit/>
          </a:bodyPr>
          <a:lstStyle/>
          <a:p>
            <a:pPr algn="ctr"/>
            <a:r>
              <a:rPr lang="ru-RU" dirty="0">
                <a:solidFill>
                  <a:schemeClr val="accent4"/>
                </a:solidFill>
                <a:latin typeface="Arial" panose="020B0604020202020204" pitchFamily="34" charset="0"/>
                <a:cs typeface="Arial" panose="020B0604020202020204" pitchFamily="34" charset="0"/>
              </a:rPr>
              <a:t>РАСХОДЫ БЮДЖЕТА</a:t>
            </a:r>
          </a:p>
          <a:p>
            <a:r>
              <a:rPr lang="ru-RU" sz="1400" dirty="0">
                <a:latin typeface="Arial" panose="020B0604020202020204" pitchFamily="34" charset="0"/>
                <a:cs typeface="Arial" panose="020B0604020202020204" pitchFamily="34" charset="0"/>
              </a:rPr>
              <a:t>выплачиваемые из бюджета денежные средства</a:t>
            </a:r>
            <a:endParaRPr lang="ru-RU" dirty="0"/>
          </a:p>
        </p:txBody>
      </p:sp>
      <p:graphicFrame>
        <p:nvGraphicFramePr>
          <p:cNvPr id="8" name="Схема 7"/>
          <p:cNvGraphicFramePr/>
          <p:nvPr>
            <p:extLst>
              <p:ext uri="{D42A27DB-BD31-4B8C-83A1-F6EECF244321}">
                <p14:modId xmlns:p14="http://schemas.microsoft.com/office/powerpoint/2010/main" val="3219276783"/>
              </p:ext>
            </p:extLst>
          </p:nvPr>
        </p:nvGraphicFramePr>
        <p:xfrm>
          <a:off x="1109355" y="1618944"/>
          <a:ext cx="9122781" cy="38400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00038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19600" y="69405"/>
            <a:ext cx="7691119" cy="651956"/>
          </a:xfrm>
        </p:spPr>
        <p:txBody>
          <a:bodyPr>
            <a:normAutofit/>
          </a:bodyPr>
          <a:lstStyle/>
          <a:p>
            <a:r>
              <a:rPr lang="ru-RU" sz="1800" b="1" dirty="0">
                <a:solidFill>
                  <a:schemeClr val="accent2">
                    <a:lumMod val="50000"/>
                  </a:schemeClr>
                </a:solidFill>
                <a:latin typeface="Arial" panose="020B0604020202020204" pitchFamily="34" charset="0"/>
                <a:cs typeface="Arial" panose="020B0604020202020204" pitchFamily="34" charset="0"/>
              </a:rPr>
              <a:t>Бюджет для граждан на 2024 год</a:t>
            </a:r>
            <a:endParaRPr lang="ru-RU" sz="1200" dirty="0">
              <a:solidFill>
                <a:schemeClr val="accent2">
                  <a:lumMod val="50000"/>
                </a:schemeClr>
              </a:solidFill>
              <a:latin typeface="Arial" panose="020B0604020202020204" pitchFamily="34" charset="0"/>
              <a:cs typeface="Arial" panose="020B0604020202020204" pitchFamily="34" charset="0"/>
            </a:endParaRPr>
          </a:p>
        </p:txBody>
      </p:sp>
      <p:pic>
        <p:nvPicPr>
          <p:cNvPr id="7" name="Объект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6981" y="107752"/>
            <a:ext cx="701398" cy="770013"/>
          </a:xfrm>
        </p:spPr>
      </p:pic>
      <p:sp>
        <p:nvSpPr>
          <p:cNvPr id="10" name="Нижний колонтитул 9"/>
          <p:cNvSpPr>
            <a:spLocks noGrp="1"/>
          </p:cNvSpPr>
          <p:nvPr>
            <p:ph type="ftr" sz="quarter" idx="11"/>
          </p:nvPr>
        </p:nvSpPr>
        <p:spPr/>
        <p:txBody>
          <a:bodyPr/>
          <a:lstStyle/>
          <a:p>
            <a:r>
              <a:rPr lang="ru-RU"/>
              <a:t>мосолнечное.рф</a:t>
            </a:r>
          </a:p>
        </p:txBody>
      </p:sp>
      <p:sp>
        <p:nvSpPr>
          <p:cNvPr id="9" name="Заголовок 1"/>
          <p:cNvSpPr txBox="1">
            <a:spLocks/>
          </p:cNvSpPr>
          <p:nvPr/>
        </p:nvSpPr>
        <p:spPr>
          <a:xfrm>
            <a:off x="838380" y="107753"/>
            <a:ext cx="3347540" cy="6136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000" dirty="0">
                <a:latin typeface="Arial" panose="020B0604020202020204" pitchFamily="34" charset="0"/>
                <a:cs typeface="Arial" panose="020B0604020202020204" pitchFamily="34" charset="0"/>
              </a:rPr>
              <a:t>внутригородское муниципальное образование города федерального значения Санкт-Петербурга поселок Солнечное</a:t>
            </a:r>
            <a:endParaRPr lang="ru-RU" sz="1000" b="1" dirty="0">
              <a:latin typeface="Arial" panose="020B0604020202020204" pitchFamily="34" charset="0"/>
              <a:cs typeface="Arial" panose="020B0604020202020204" pitchFamily="34" charset="0"/>
            </a:endParaRPr>
          </a:p>
        </p:txBody>
      </p:sp>
      <p:sp>
        <p:nvSpPr>
          <p:cNvPr id="3" name="Прямоугольник 2"/>
          <p:cNvSpPr/>
          <p:nvPr/>
        </p:nvSpPr>
        <p:spPr>
          <a:xfrm>
            <a:off x="677334" y="877765"/>
            <a:ext cx="10652082" cy="523220"/>
          </a:xfrm>
          <a:prstGeom prst="rect">
            <a:avLst/>
          </a:prstGeom>
        </p:spPr>
        <p:txBody>
          <a:bodyPr wrap="square">
            <a:spAutoFit/>
          </a:bodyPr>
          <a:lstStyle/>
          <a:p>
            <a:pPr algn="ctr"/>
            <a:r>
              <a:rPr lang="ru-RU" sz="1400" dirty="0">
                <a:latin typeface="Arial" panose="020B0604020202020204" pitchFamily="34" charset="0"/>
                <a:cs typeface="Arial" panose="020B0604020202020204" pitchFamily="34" charset="0"/>
              </a:rPr>
              <a:t>Объем расходов  бюджета внутригородского муниципального образования </a:t>
            </a:r>
          </a:p>
          <a:p>
            <a:pPr algn="ctr"/>
            <a:r>
              <a:rPr lang="ru-RU" sz="1400" dirty="0">
                <a:latin typeface="Arial" panose="020B0604020202020204" pitchFamily="34" charset="0"/>
                <a:cs typeface="Arial" panose="020B0604020202020204" pitchFamily="34" charset="0"/>
              </a:rPr>
              <a:t>города федерального значения Санкт-Петербурга поселок Солнечное по направлениям на 2024 год</a:t>
            </a:r>
          </a:p>
        </p:txBody>
      </p:sp>
      <p:graphicFrame>
        <p:nvGraphicFramePr>
          <p:cNvPr id="11" name="Диаграмма 10"/>
          <p:cNvGraphicFramePr/>
          <p:nvPr>
            <p:extLst>
              <p:ext uri="{D42A27DB-BD31-4B8C-83A1-F6EECF244321}">
                <p14:modId xmlns:p14="http://schemas.microsoft.com/office/powerpoint/2010/main" val="2702195953"/>
              </p:ext>
            </p:extLst>
          </p:nvPr>
        </p:nvGraphicFramePr>
        <p:xfrm>
          <a:off x="2032000" y="1686560"/>
          <a:ext cx="8178800" cy="445177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89970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19600" y="69405"/>
            <a:ext cx="7691119" cy="651956"/>
          </a:xfrm>
        </p:spPr>
        <p:txBody>
          <a:bodyPr>
            <a:normAutofit/>
          </a:bodyPr>
          <a:lstStyle/>
          <a:p>
            <a:r>
              <a:rPr lang="ru-RU" sz="1800" b="1" dirty="0">
                <a:solidFill>
                  <a:schemeClr val="accent2">
                    <a:lumMod val="50000"/>
                  </a:schemeClr>
                </a:solidFill>
                <a:latin typeface="Arial" panose="020B0604020202020204" pitchFamily="34" charset="0"/>
                <a:cs typeface="Arial" panose="020B0604020202020204" pitchFamily="34" charset="0"/>
              </a:rPr>
              <a:t>Бюджет для граждан на 2024 год</a:t>
            </a:r>
            <a:endParaRPr lang="ru-RU" sz="1200" dirty="0">
              <a:solidFill>
                <a:schemeClr val="accent2">
                  <a:lumMod val="50000"/>
                </a:schemeClr>
              </a:solidFill>
              <a:latin typeface="Arial" panose="020B0604020202020204" pitchFamily="34" charset="0"/>
              <a:cs typeface="Arial" panose="020B0604020202020204" pitchFamily="34" charset="0"/>
            </a:endParaRPr>
          </a:p>
        </p:txBody>
      </p:sp>
      <p:pic>
        <p:nvPicPr>
          <p:cNvPr id="7" name="Объект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6981" y="107752"/>
            <a:ext cx="701398" cy="770013"/>
          </a:xfrm>
        </p:spPr>
      </p:pic>
      <p:sp>
        <p:nvSpPr>
          <p:cNvPr id="10" name="Нижний колонтитул 9"/>
          <p:cNvSpPr>
            <a:spLocks noGrp="1"/>
          </p:cNvSpPr>
          <p:nvPr>
            <p:ph type="ftr" sz="quarter" idx="11"/>
          </p:nvPr>
        </p:nvSpPr>
        <p:spPr/>
        <p:txBody>
          <a:bodyPr/>
          <a:lstStyle/>
          <a:p>
            <a:r>
              <a:rPr lang="ru-RU"/>
              <a:t>мосолнечное.рф</a:t>
            </a:r>
          </a:p>
        </p:txBody>
      </p:sp>
      <p:sp>
        <p:nvSpPr>
          <p:cNvPr id="9" name="Заголовок 1"/>
          <p:cNvSpPr txBox="1">
            <a:spLocks/>
          </p:cNvSpPr>
          <p:nvPr/>
        </p:nvSpPr>
        <p:spPr>
          <a:xfrm>
            <a:off x="838380" y="107753"/>
            <a:ext cx="3347540" cy="6136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000" dirty="0">
                <a:latin typeface="Arial" panose="020B0604020202020204" pitchFamily="34" charset="0"/>
                <a:cs typeface="Arial" panose="020B0604020202020204" pitchFamily="34" charset="0"/>
              </a:rPr>
              <a:t>внутригородское муниципальное образование города федерального значения Санкт-Петербурга поселок Солнечное</a:t>
            </a:r>
            <a:endParaRPr lang="ru-RU" sz="1000" b="1" dirty="0">
              <a:latin typeface="Arial" panose="020B0604020202020204" pitchFamily="34" charset="0"/>
              <a:cs typeface="Arial" panose="020B0604020202020204" pitchFamily="34" charset="0"/>
            </a:endParaRPr>
          </a:p>
        </p:txBody>
      </p:sp>
      <p:sp>
        <p:nvSpPr>
          <p:cNvPr id="4" name="Прямоугольник 3"/>
          <p:cNvSpPr/>
          <p:nvPr/>
        </p:nvSpPr>
        <p:spPr>
          <a:xfrm>
            <a:off x="3731815" y="723876"/>
            <a:ext cx="5459892" cy="307777"/>
          </a:xfrm>
          <a:prstGeom prst="rect">
            <a:avLst/>
          </a:prstGeom>
        </p:spPr>
        <p:txBody>
          <a:bodyPr wrap="none">
            <a:spAutoFit/>
          </a:bodyPr>
          <a:lstStyle/>
          <a:p>
            <a:pPr lvl="0" algn="ctr"/>
            <a:r>
              <a:rPr lang="ru-RU" sz="1400" dirty="0">
                <a:latin typeface="Arial" panose="020B0604020202020204" pitchFamily="34" charset="0"/>
                <a:cs typeface="Arial" panose="020B0604020202020204" pitchFamily="34" charset="0"/>
              </a:rPr>
              <a:t>Расходы на реализацию муниципальных программ в 2024 году</a:t>
            </a:r>
          </a:p>
        </p:txBody>
      </p:sp>
      <p:graphicFrame>
        <p:nvGraphicFramePr>
          <p:cNvPr id="5" name="Схема 4"/>
          <p:cNvGraphicFramePr/>
          <p:nvPr>
            <p:extLst>
              <p:ext uri="{D42A27DB-BD31-4B8C-83A1-F6EECF244321}">
                <p14:modId xmlns:p14="http://schemas.microsoft.com/office/powerpoint/2010/main" val="4124820643"/>
              </p:ext>
            </p:extLst>
          </p:nvPr>
        </p:nvGraphicFramePr>
        <p:xfrm>
          <a:off x="447040" y="1158240"/>
          <a:ext cx="10688320" cy="56286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029281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419600" y="69405"/>
            <a:ext cx="7691119" cy="651956"/>
          </a:xfrm>
        </p:spPr>
        <p:txBody>
          <a:bodyPr>
            <a:normAutofit/>
          </a:bodyPr>
          <a:lstStyle/>
          <a:p>
            <a:r>
              <a:rPr lang="ru-RU" sz="1800" b="1" dirty="0">
                <a:solidFill>
                  <a:schemeClr val="accent2">
                    <a:lumMod val="50000"/>
                  </a:schemeClr>
                </a:solidFill>
                <a:latin typeface="Arial" panose="020B0604020202020204" pitchFamily="34" charset="0"/>
                <a:cs typeface="Arial" panose="020B0604020202020204" pitchFamily="34" charset="0"/>
              </a:rPr>
              <a:t>Бюджет для граждан на 2024 год</a:t>
            </a:r>
            <a:endParaRPr lang="ru-RU" sz="1200" dirty="0">
              <a:solidFill>
                <a:schemeClr val="accent2">
                  <a:lumMod val="50000"/>
                </a:schemeClr>
              </a:solidFill>
              <a:latin typeface="Arial" panose="020B0604020202020204" pitchFamily="34" charset="0"/>
              <a:cs typeface="Arial" panose="020B0604020202020204" pitchFamily="34" charset="0"/>
            </a:endParaRPr>
          </a:p>
        </p:txBody>
      </p:sp>
      <p:pic>
        <p:nvPicPr>
          <p:cNvPr id="7" name="Объект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6981" y="107752"/>
            <a:ext cx="701398" cy="770013"/>
          </a:xfrm>
        </p:spPr>
      </p:pic>
      <p:sp>
        <p:nvSpPr>
          <p:cNvPr id="10" name="Нижний колонтитул 9"/>
          <p:cNvSpPr>
            <a:spLocks noGrp="1"/>
          </p:cNvSpPr>
          <p:nvPr>
            <p:ph type="ftr" sz="quarter" idx="11"/>
          </p:nvPr>
        </p:nvSpPr>
        <p:spPr/>
        <p:txBody>
          <a:bodyPr/>
          <a:lstStyle/>
          <a:p>
            <a:r>
              <a:rPr lang="ru-RU"/>
              <a:t>мосолнечное.рф</a:t>
            </a:r>
          </a:p>
        </p:txBody>
      </p:sp>
      <p:sp>
        <p:nvSpPr>
          <p:cNvPr id="9" name="Заголовок 1"/>
          <p:cNvSpPr txBox="1">
            <a:spLocks/>
          </p:cNvSpPr>
          <p:nvPr/>
        </p:nvSpPr>
        <p:spPr>
          <a:xfrm>
            <a:off x="838380" y="107753"/>
            <a:ext cx="3347540" cy="6136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000" dirty="0">
                <a:latin typeface="Arial" panose="020B0604020202020204" pitchFamily="34" charset="0"/>
                <a:cs typeface="Arial" panose="020B0604020202020204" pitchFamily="34" charset="0"/>
              </a:rPr>
              <a:t>внутригородское муниципальное образование города федерального значения Санкт-Петербурга поселок Солнечное</a:t>
            </a:r>
            <a:endParaRPr lang="ru-RU" sz="1000" b="1" dirty="0">
              <a:latin typeface="Arial" panose="020B0604020202020204" pitchFamily="34" charset="0"/>
              <a:cs typeface="Arial" panose="020B0604020202020204" pitchFamily="34" charset="0"/>
            </a:endParaRPr>
          </a:p>
        </p:txBody>
      </p:sp>
      <p:sp>
        <p:nvSpPr>
          <p:cNvPr id="3" name="Прямоугольник 2"/>
          <p:cNvSpPr/>
          <p:nvPr/>
        </p:nvSpPr>
        <p:spPr>
          <a:xfrm>
            <a:off x="3007360" y="877765"/>
            <a:ext cx="6096000" cy="307777"/>
          </a:xfrm>
          <a:prstGeom prst="rect">
            <a:avLst/>
          </a:prstGeom>
        </p:spPr>
        <p:txBody>
          <a:bodyPr>
            <a:spAutoFit/>
          </a:bodyPr>
          <a:lstStyle/>
          <a:p>
            <a:pPr algn="ctr"/>
            <a:r>
              <a:rPr lang="ru-RU" sz="1400" dirty="0">
                <a:latin typeface="Arial" panose="020B0604020202020204" pitchFamily="34" charset="0"/>
                <a:cs typeface="Arial" panose="020B0604020202020204" pitchFamily="34" charset="0"/>
              </a:rPr>
              <a:t>Расходы на реализацию муниципальных программ в 2024 году</a:t>
            </a:r>
          </a:p>
        </p:txBody>
      </p:sp>
      <p:graphicFrame>
        <p:nvGraphicFramePr>
          <p:cNvPr id="4" name="Схема 3"/>
          <p:cNvGraphicFramePr/>
          <p:nvPr>
            <p:extLst>
              <p:ext uri="{D42A27DB-BD31-4B8C-83A1-F6EECF244321}">
                <p14:modId xmlns:p14="http://schemas.microsoft.com/office/powerpoint/2010/main" val="2772633054"/>
              </p:ext>
            </p:extLst>
          </p:nvPr>
        </p:nvGraphicFramePr>
        <p:xfrm>
          <a:off x="393193" y="1270000"/>
          <a:ext cx="11016488" cy="51364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82443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4574" y="552250"/>
            <a:ext cx="8596668" cy="1320800"/>
          </a:xfrm>
        </p:spPr>
        <p:txBody>
          <a:bodyPr>
            <a:normAutofit/>
          </a:bodyPr>
          <a:lstStyle/>
          <a:p>
            <a:pPr algn="ctr" defTabSz="914400"/>
            <a:r>
              <a:rPr lang="ru-RU" sz="4000" dirty="0">
                <a:solidFill>
                  <a:schemeClr val="accent4"/>
                </a:solidFill>
                <a:latin typeface="Arial" panose="020B0604020202020204" pitchFamily="34" charset="0"/>
                <a:ea typeface="+mn-ea"/>
                <a:cs typeface="Arial" panose="020B0604020202020204" pitchFamily="34" charset="0"/>
              </a:rPr>
              <a:t>Присоединяйтесь к нам!</a:t>
            </a:r>
            <a:endParaRPr lang="ru-RU" sz="4000" dirty="0">
              <a:solidFill>
                <a:schemeClr val="accent4"/>
              </a:solidFill>
              <a:latin typeface="Arial" panose="020B0604020202020204" pitchFamily="34" charset="0"/>
              <a:ea typeface="+mn-ea"/>
              <a:cs typeface="Arial" panose="020B0604020202020204" pitchFamily="34" charset="0"/>
            </a:endParaRPr>
          </a:p>
        </p:txBody>
      </p:sp>
      <p:sp>
        <p:nvSpPr>
          <p:cNvPr id="3" name="Текст 2"/>
          <p:cNvSpPr>
            <a:spLocks noGrp="1"/>
          </p:cNvSpPr>
          <p:nvPr>
            <p:ph type="body" idx="1"/>
          </p:nvPr>
        </p:nvSpPr>
        <p:spPr>
          <a:xfrm>
            <a:off x="1342983" y="1592806"/>
            <a:ext cx="4185623" cy="576262"/>
          </a:xfrm>
        </p:spPr>
        <p:txBody>
          <a:bodyPr/>
          <a:lstStyle/>
          <a:p>
            <a:pPr algn="ctr">
              <a:spcBef>
                <a:spcPct val="0"/>
              </a:spcBef>
            </a:pPr>
            <a:r>
              <a:rPr lang="ru-RU" sz="1800" b="1" dirty="0">
                <a:solidFill>
                  <a:schemeClr val="accent2">
                    <a:lumMod val="50000"/>
                  </a:schemeClr>
                </a:solidFill>
                <a:latin typeface="Arial" panose="020B0604020202020204" pitchFamily="34" charset="0"/>
                <a:ea typeface="+mj-ea"/>
                <a:cs typeface="Arial" panose="020B0604020202020204" pitchFamily="34" charset="0"/>
              </a:rPr>
              <a:t>Официальный сайт</a:t>
            </a:r>
            <a:endParaRPr lang="ru-RU" sz="1800" b="1" dirty="0">
              <a:solidFill>
                <a:schemeClr val="accent2">
                  <a:lumMod val="50000"/>
                </a:schemeClr>
              </a:solidFill>
              <a:latin typeface="Arial" panose="020B0604020202020204" pitchFamily="34" charset="0"/>
              <a:ea typeface="+mj-ea"/>
              <a:cs typeface="Arial" panose="020B0604020202020204" pitchFamily="34" charset="0"/>
            </a:endParaRPr>
          </a:p>
        </p:txBody>
      </p:sp>
      <p:pic>
        <p:nvPicPr>
          <p:cNvPr id="8" name="Объект 7"/>
          <p:cNvPicPr>
            <a:picLocks noGrp="1" noChangeAspect="1"/>
          </p:cNvPicPr>
          <p:nvPr>
            <p:ph sz="half" idx="2"/>
          </p:nvPr>
        </p:nvPicPr>
        <p:blipFill>
          <a:blip r:embed="rId2" cstate="print">
            <a:extLst>
              <a:ext uri="{28A0092B-C50C-407E-A947-70E740481C1C}">
                <a14:useLocalDpi xmlns:a14="http://schemas.microsoft.com/office/drawing/2010/main" val="0"/>
              </a:ext>
            </a:extLst>
          </a:blip>
          <a:stretch>
            <a:fillRect/>
          </a:stretch>
        </p:blipFill>
        <p:spPr>
          <a:xfrm>
            <a:off x="1811502" y="2169068"/>
            <a:ext cx="3305175" cy="3305175"/>
          </a:xfrm>
        </p:spPr>
      </p:pic>
      <p:sp>
        <p:nvSpPr>
          <p:cNvPr id="5" name="Текст 4"/>
          <p:cNvSpPr>
            <a:spLocks noGrp="1"/>
          </p:cNvSpPr>
          <p:nvPr>
            <p:ph type="body" sz="quarter" idx="3"/>
          </p:nvPr>
        </p:nvSpPr>
        <p:spPr>
          <a:xfrm>
            <a:off x="5528606" y="1544087"/>
            <a:ext cx="4185618" cy="624981"/>
          </a:xfrm>
        </p:spPr>
        <p:txBody>
          <a:bodyPr/>
          <a:lstStyle/>
          <a:p>
            <a:pPr algn="ctr">
              <a:spcBef>
                <a:spcPct val="0"/>
              </a:spcBef>
            </a:pPr>
            <a:r>
              <a:rPr lang="ru-RU" sz="1800" b="1" dirty="0">
                <a:solidFill>
                  <a:schemeClr val="accent2">
                    <a:lumMod val="50000"/>
                  </a:schemeClr>
                </a:solidFill>
                <a:latin typeface="Arial" panose="020B0604020202020204" pitchFamily="34" charset="0"/>
                <a:ea typeface="+mj-ea"/>
                <a:cs typeface="Arial" panose="020B0604020202020204" pitchFamily="34" charset="0"/>
              </a:rPr>
              <a:t>Группа </a:t>
            </a:r>
            <a:r>
              <a:rPr lang="ru-RU" sz="1800" b="1" dirty="0" err="1">
                <a:solidFill>
                  <a:schemeClr val="accent2">
                    <a:lumMod val="50000"/>
                  </a:schemeClr>
                </a:solidFill>
                <a:latin typeface="Arial" panose="020B0604020202020204" pitchFamily="34" charset="0"/>
                <a:ea typeface="+mj-ea"/>
                <a:cs typeface="Arial" panose="020B0604020202020204" pitchFamily="34" charset="0"/>
              </a:rPr>
              <a:t>вконтакте</a:t>
            </a:r>
            <a:endParaRPr lang="ru-RU" sz="1800" b="1" dirty="0">
              <a:solidFill>
                <a:schemeClr val="accent2">
                  <a:lumMod val="50000"/>
                </a:schemeClr>
              </a:solidFill>
              <a:latin typeface="Arial" panose="020B0604020202020204" pitchFamily="34" charset="0"/>
              <a:ea typeface="+mj-ea"/>
              <a:cs typeface="Arial" panose="020B0604020202020204" pitchFamily="34" charset="0"/>
            </a:endParaRPr>
          </a:p>
        </p:txBody>
      </p:sp>
      <p:pic>
        <p:nvPicPr>
          <p:cNvPr id="9" name="Объект 8"/>
          <p:cNvPicPr>
            <a:picLocks noGrp="1" noChangeAspect="1"/>
          </p:cNvPicPr>
          <p:nvPr>
            <p:ph sz="quarter" idx="4"/>
          </p:nvPr>
        </p:nvPicPr>
        <p:blipFill>
          <a:blip r:embed="rId3" cstate="print">
            <a:extLst>
              <a:ext uri="{28A0092B-C50C-407E-A947-70E740481C1C}">
                <a14:useLocalDpi xmlns:a14="http://schemas.microsoft.com/office/drawing/2010/main" val="0"/>
              </a:ext>
            </a:extLst>
          </a:blip>
          <a:stretch>
            <a:fillRect/>
          </a:stretch>
        </p:blipFill>
        <p:spPr>
          <a:xfrm>
            <a:off x="6195981" y="2169068"/>
            <a:ext cx="3305175" cy="3305175"/>
          </a:xfrm>
        </p:spPr>
      </p:pic>
      <p:sp>
        <p:nvSpPr>
          <p:cNvPr id="7" name="Нижний колонтитул 6"/>
          <p:cNvSpPr>
            <a:spLocks noGrp="1"/>
          </p:cNvSpPr>
          <p:nvPr>
            <p:ph type="ftr" sz="quarter" idx="11"/>
          </p:nvPr>
        </p:nvSpPr>
        <p:spPr/>
        <p:txBody>
          <a:bodyPr/>
          <a:lstStyle/>
          <a:p>
            <a:r>
              <a:rPr lang="ru-RU" smtClean="0"/>
              <a:t>мосолнечное.рф</a:t>
            </a:r>
            <a:endParaRPr lang="ru-RU"/>
          </a:p>
        </p:txBody>
      </p:sp>
    </p:spTree>
    <p:extLst>
      <p:ext uri="{BB962C8B-B14F-4D97-AF65-F5344CB8AC3E}">
        <p14:creationId xmlns:p14="http://schemas.microsoft.com/office/powerpoint/2010/main" val="3695383093"/>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420</TotalTime>
  <Words>1097</Words>
  <Application>Microsoft Office PowerPoint</Application>
  <PresentationFormat>Широкоэкранный</PresentationFormat>
  <Paragraphs>113</Paragraphs>
  <Slides>8</Slides>
  <Notes>7</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Calibri</vt:lpstr>
      <vt:lpstr>Trebuchet MS</vt:lpstr>
      <vt:lpstr>Wingdings 3</vt:lpstr>
      <vt:lpstr>Грань</vt:lpstr>
      <vt:lpstr>Бюджет для граждан на 2024 год</vt:lpstr>
      <vt:lpstr>Бюджет для граждан на 2024 год</vt:lpstr>
      <vt:lpstr>Бюджет для граждан на 2024 год</vt:lpstr>
      <vt:lpstr>Бюджет для граждан на 2024 год</vt:lpstr>
      <vt:lpstr>Бюджет для граждан на 2024 год</vt:lpstr>
      <vt:lpstr>Бюджет для граждан на 2024 год</vt:lpstr>
      <vt:lpstr>Бюджет для граждан на 2024 год</vt:lpstr>
      <vt:lpstr>Присоединяйтесь к нам!</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Основные характеристики бюджета на 2024–2026 годы,  тысячи рублей</dc:title>
  <dc:creator>GLBUH</dc:creator>
  <cp:lastModifiedBy>GLBUH</cp:lastModifiedBy>
  <cp:revision>50</cp:revision>
  <dcterms:created xsi:type="dcterms:W3CDTF">2024-04-24T10:07:57Z</dcterms:created>
  <dcterms:modified xsi:type="dcterms:W3CDTF">2024-05-24T10:59:59Z</dcterms:modified>
</cp:coreProperties>
</file>